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4" r:id="rId3"/>
    <p:sldId id="258" r:id="rId4"/>
    <p:sldId id="259" r:id="rId5"/>
    <p:sldId id="275" r:id="rId6"/>
    <p:sldId id="260" r:id="rId7"/>
    <p:sldId id="325" r:id="rId8"/>
    <p:sldId id="261" r:id="rId9"/>
    <p:sldId id="276" r:id="rId10"/>
    <p:sldId id="262" r:id="rId11"/>
    <p:sldId id="264" r:id="rId12"/>
    <p:sldId id="265" r:id="rId13"/>
    <p:sldId id="267" r:id="rId14"/>
    <p:sldId id="269" r:id="rId15"/>
    <p:sldId id="270" r:id="rId16"/>
    <p:sldId id="323" r:id="rId17"/>
    <p:sldId id="279" r:id="rId18"/>
    <p:sldId id="280" r:id="rId19"/>
    <p:sldId id="284" r:id="rId20"/>
    <p:sldId id="272" r:id="rId21"/>
    <p:sldId id="285" r:id="rId22"/>
    <p:sldId id="273" r:id="rId23"/>
    <p:sldId id="281" r:id="rId24"/>
    <p:sldId id="286" r:id="rId25"/>
    <p:sldId id="271" r:id="rId26"/>
    <p:sldId id="283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5" r:id="rId53"/>
    <p:sldId id="317" r:id="rId54"/>
    <p:sldId id="326" r:id="rId55"/>
    <p:sldId id="319" r:id="rId56"/>
    <p:sldId id="320" r:id="rId57"/>
    <p:sldId id="321" r:id="rId58"/>
    <p:sldId id="32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85720" y="1785926"/>
            <a:ext cx="835824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Calibri" pitchFamily="34" charset="0"/>
                <a:cs typeface="Times New Roman" pitchFamily="18" charset="0"/>
              </a:rPr>
              <a:t>Сферы применения компьютерной обработки </a:t>
            </a:r>
            <a:r>
              <a:rPr lang="ru-RU" sz="4400" b="1" dirty="0" smtClean="0">
                <a:latin typeface="Calibri" pitchFamily="34" charset="0"/>
                <a:cs typeface="Times New Roman" pitchFamily="18" charset="0"/>
              </a:rPr>
              <a:t>текста</a:t>
            </a:r>
            <a:endParaRPr lang="ru-RU" sz="44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44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500063" y="285750"/>
            <a:ext cx="80724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	Автоматизированные системы такого рода также называют системами 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доперевода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»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«перевода изменений»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. </a:t>
            </a:r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Развитием систем подобного вида можно считать канадскую систему генерации прогнозов погоды </a:t>
            </a:r>
            <a:r>
              <a:rPr lang="ru-RU" sz="2800" dirty="0" err="1" smtClean="0">
                <a:latin typeface="Calibri" pitchFamily="34" charset="0"/>
              </a:rPr>
              <a:t>Forecast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Generator</a:t>
            </a:r>
            <a:r>
              <a:rPr lang="ru-RU" sz="2800" dirty="0" smtClean="0">
                <a:latin typeface="Calibri" pitchFamily="34" charset="0"/>
              </a:rPr>
              <a:t> (FOG</a:t>
            </a:r>
            <a:r>
              <a:rPr lang="ru-RU" sz="2800" smtClean="0">
                <a:latin typeface="Calibri" pitchFamily="34" charset="0"/>
              </a:rPr>
              <a:t>). В </a:t>
            </a:r>
            <a:r>
              <a:rPr lang="ru-RU" sz="2800" dirty="0" smtClean="0">
                <a:latin typeface="Calibri" pitchFamily="34" charset="0"/>
              </a:rPr>
              <a:t>памяти системы хранится 20 миллионов слов и словосочетаний, связанных с прогнозами погоды, что позволяет генерировать как английский, так и французский вариант непосредственно из базы данных.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	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fo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134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428625" y="6143625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Окно системы </a:t>
            </a:r>
            <a:r>
              <a:rPr lang="en-US" sz="2800" b="1" dirty="0" err="1">
                <a:latin typeface="Calibri" pitchFamily="34" charset="0"/>
              </a:rPr>
              <a:t>ForeCast</a:t>
            </a:r>
            <a:r>
              <a:rPr lang="en-US" sz="2800" b="1" dirty="0">
                <a:latin typeface="Calibri" pitchFamily="34" charset="0"/>
              </a:rPr>
              <a:t> Generator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1357290" y="1643050"/>
            <a:ext cx="6215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3. Генерация </a:t>
            </a:r>
            <a:r>
              <a:rPr lang="ru-RU" sz="3600" b="1" dirty="0">
                <a:latin typeface="Calibri" pitchFamily="34" charset="0"/>
              </a:rPr>
              <a:t>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571500" y="285728"/>
            <a:ext cx="82153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</a:rPr>
              <a:t>Генерация </a:t>
            </a:r>
            <a:r>
              <a:rPr lang="ru-RU" sz="2800" dirty="0">
                <a:latin typeface="Calibri" pitchFamily="34" charset="0"/>
              </a:rPr>
              <a:t>логически связных, целостных текстов </a:t>
            </a:r>
            <a:r>
              <a:rPr lang="ru-RU" sz="2800" dirty="0" smtClean="0">
                <a:latin typeface="Calibri" pitchFamily="34" charset="0"/>
              </a:rPr>
              <a:t>является </a:t>
            </a:r>
            <a:r>
              <a:rPr lang="ru-RU" sz="2800" dirty="0">
                <a:latin typeface="Calibri" pitchFamily="34" charset="0"/>
              </a:rPr>
              <a:t>сложной задачей: к правилам построения предложений добавляются правила их сочетаемости, правила развития сюжета, соблюдения стиля и т.п. </a:t>
            </a:r>
          </a:p>
          <a:p>
            <a:pPr algn="just"/>
            <a:endParaRPr lang="ru-RU" sz="2800" dirty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Для </a:t>
            </a:r>
            <a:r>
              <a:rPr lang="ru-RU" sz="2800" dirty="0">
                <a:latin typeface="Calibri" pitchFamily="34" charset="0"/>
              </a:rPr>
              <a:t>ряда специальных текстов данные правила оговорены некоторыми стандартами, немногочисленны и поддаются формализации. </a:t>
            </a:r>
          </a:p>
          <a:p>
            <a:pPr algn="just"/>
            <a:endParaRPr lang="ru-RU" sz="2800" dirty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Примерами </a:t>
            </a:r>
            <a:r>
              <a:rPr lang="ru-RU" sz="2800" dirty="0">
                <a:latin typeface="Calibri" pitchFamily="34" charset="0"/>
              </a:rPr>
              <a:t>подобных текстов могут служить различные инструкции, техническая документация.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428625" y="428604"/>
            <a:ext cx="82153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</a:rPr>
              <a:t>Очевидно</a:t>
            </a:r>
            <a:r>
              <a:rPr lang="ru-RU" sz="2800" dirty="0">
                <a:latin typeface="Calibri" pitchFamily="34" charset="0"/>
              </a:rPr>
              <a:t>, что качественная система должна генерировать текст, </a:t>
            </a:r>
            <a:r>
              <a:rPr lang="ru-RU" sz="2800" b="1" dirty="0">
                <a:latin typeface="Calibri" pitchFamily="34" charset="0"/>
              </a:rPr>
              <a:t>правильный</a:t>
            </a:r>
            <a:r>
              <a:rPr lang="ru-RU" sz="2800" dirty="0">
                <a:latin typeface="Calibri" pitchFamily="34" charset="0"/>
              </a:rPr>
              <a:t> с точки зрения </a:t>
            </a:r>
            <a:r>
              <a:rPr lang="ru-RU" sz="2800" u="sng" dirty="0">
                <a:latin typeface="Calibri" pitchFamily="34" charset="0"/>
              </a:rPr>
              <a:t>грамматики</a:t>
            </a:r>
            <a:r>
              <a:rPr lang="ru-RU" sz="2800" dirty="0">
                <a:latin typeface="Calibri" pitchFamily="34" charset="0"/>
              </a:rPr>
              <a:t> и </a:t>
            </a:r>
            <a:r>
              <a:rPr lang="ru-RU" sz="2800" u="sng" dirty="0">
                <a:latin typeface="Calibri" pitchFamily="34" charset="0"/>
              </a:rPr>
              <a:t>синтаксиса</a:t>
            </a:r>
            <a:r>
              <a:rPr lang="ru-RU" sz="2800" dirty="0">
                <a:latin typeface="Calibri" pitchFamily="34" charset="0"/>
              </a:rPr>
              <a:t> естественного языка. </a:t>
            </a:r>
          </a:p>
          <a:p>
            <a:pPr algn="just"/>
            <a:endParaRPr lang="ru-RU" sz="2800" dirty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Ввиду </a:t>
            </a:r>
            <a:r>
              <a:rPr lang="ru-RU" sz="2800" dirty="0">
                <a:latin typeface="Calibri" pitchFamily="34" charset="0"/>
              </a:rPr>
              <a:t>четкого определения предметной области и строгости правил при составлении технических документов степень формализации в постановке данной задачи существенно выше, чем в задаче машинного перевода, что позволяет </a:t>
            </a:r>
            <a:r>
              <a:rPr lang="ru-RU" sz="2800" dirty="0" smtClean="0">
                <a:latin typeface="Calibri" pitchFamily="34" charset="0"/>
              </a:rPr>
              <a:t>получать </a:t>
            </a:r>
            <a:r>
              <a:rPr lang="ru-RU" sz="2800" dirty="0">
                <a:latin typeface="Calibri" pitchFamily="34" charset="0"/>
              </a:rPr>
              <a:t>более высокие результаты.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642938" y="642919"/>
            <a:ext cx="77866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	Генератор </a:t>
            </a:r>
            <a:r>
              <a:rPr lang="ru-RU" sz="2800" b="1" dirty="0">
                <a:latin typeface="Calibri" pitchFamily="34" charset="0"/>
              </a:rPr>
              <a:t>текста</a:t>
            </a:r>
            <a:r>
              <a:rPr lang="ru-RU" sz="2800" dirty="0">
                <a:latin typeface="Calibri" pitchFamily="34" charset="0"/>
              </a:rPr>
              <a:t> — компьютерная программа, способная генерировать последовательности символов, внешне похожие на текст, но при этом, как правило, лишённые </a:t>
            </a:r>
            <a:r>
              <a:rPr lang="ru-RU" sz="2800" dirty="0" smtClean="0">
                <a:latin typeface="Calibri" pitchFamily="34" charset="0"/>
              </a:rPr>
              <a:t>смысла. </a:t>
            </a:r>
            <a:endParaRPr lang="ru-RU" sz="2800" dirty="0">
              <a:latin typeface="Calibri" pitchFamily="34" charset="0"/>
            </a:endParaRPr>
          </a:p>
          <a:p>
            <a:pPr algn="just"/>
            <a:endParaRPr lang="ru-RU" sz="2800" dirty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Тексты</a:t>
            </a:r>
            <a:r>
              <a:rPr lang="ru-RU" sz="2800" dirty="0">
                <a:latin typeface="Calibri" pitchFamily="34" charset="0"/>
              </a:rPr>
              <a:t>, созданные с помощью генераторов, являются правильными с точки зрения большинства языковых норм.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Calibri" pitchFamily="34" charset="0"/>
              </a:rPr>
              <a:t>ПРИМЕР ТЕКСТА ФИЛОСОФСКОЙ ТЕМАТИКИ</a:t>
            </a:r>
            <a:r>
              <a:rPr lang="ru-RU" sz="2400" dirty="0" smtClean="0">
                <a:latin typeface="Calibri" pitchFamily="34" charset="0"/>
              </a:rPr>
              <a:t>:</a:t>
            </a:r>
          </a:p>
          <a:p>
            <a:pPr algn="ctr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400" b="1" dirty="0" smtClean="0">
                <a:latin typeface="Calibri" pitchFamily="34" charset="0"/>
              </a:rPr>
              <a:t>Тема: «Напряженный даосизм: гипотеза и теории»</a:t>
            </a:r>
          </a:p>
          <a:p>
            <a:pPr algn="ctr"/>
            <a:endParaRPr lang="ru-RU" sz="1100" dirty="0" smtClean="0">
              <a:latin typeface="Calibri" pitchFamily="34" charset="0"/>
            </a:endParaRPr>
          </a:p>
          <a:p>
            <a:pPr algn="just"/>
            <a:r>
              <a:rPr lang="ru-RU" sz="2400" dirty="0" smtClean="0">
                <a:latin typeface="Calibri" pitchFamily="34" charset="0"/>
              </a:rPr>
              <a:t>	</a:t>
            </a:r>
            <a:r>
              <a:rPr lang="ru-RU" sz="2600" dirty="0" smtClean="0">
                <a:solidFill>
                  <a:srgbClr val="FF0000"/>
                </a:solidFill>
                <a:latin typeface="Calibri" pitchFamily="34" charset="0"/>
              </a:rPr>
              <a:t>Априори, современная критика осмысляет принцип восприятия. Надо сказать, что адаптация реально подчеркивает язык образов, хотя в официозе принято обратное. Можно предположить, что реальность принимает во внимание непредвиденный даосизм.</a:t>
            </a:r>
          </a:p>
          <a:p>
            <a:pPr algn="just"/>
            <a:r>
              <a:rPr lang="ru-RU" sz="2600" dirty="0" smtClean="0">
                <a:solidFill>
                  <a:srgbClr val="FF0000"/>
                </a:solidFill>
                <a:latin typeface="Calibri" pitchFamily="34" charset="0"/>
              </a:rPr>
              <a:t>	Закон внешнего мира, конечно, преобразует онтологический здравый смысл, при этом буквы А, В, I, О символизируют соответственно общеутвердительное, общеотрицательное, </a:t>
            </a:r>
            <a:r>
              <a:rPr lang="ru-RU" sz="2600" dirty="0" err="1" smtClean="0">
                <a:solidFill>
                  <a:srgbClr val="FF0000"/>
                </a:solidFill>
                <a:latin typeface="Calibri" pitchFamily="34" charset="0"/>
              </a:rPr>
              <a:t>частноутвердительное</a:t>
            </a:r>
            <a:r>
              <a:rPr lang="ru-RU" sz="2600" dirty="0" smtClean="0">
                <a:solidFill>
                  <a:srgbClr val="FF0000"/>
                </a:solidFill>
                <a:latin typeface="Calibri" pitchFamily="34" charset="0"/>
              </a:rPr>
              <a:t> и </a:t>
            </a:r>
            <a:r>
              <a:rPr lang="ru-RU" sz="2600" dirty="0" err="1" smtClean="0">
                <a:solidFill>
                  <a:srgbClr val="FF0000"/>
                </a:solidFill>
                <a:latin typeface="Calibri" pitchFamily="34" charset="0"/>
              </a:rPr>
              <a:t>частноотрицательное</a:t>
            </a:r>
            <a:r>
              <a:rPr lang="ru-RU" sz="2600" dirty="0" smtClean="0">
                <a:solidFill>
                  <a:srgbClr val="FF0000"/>
                </a:solidFill>
                <a:latin typeface="Calibri" pitchFamily="34" charset="0"/>
              </a:rPr>
              <a:t> суждения. Структурализм осмысляет сенсибельный закон внешнего мира. Сомнение философски создает закон исключённого третьего.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5725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Использование генераторов текстов:</a:t>
            </a:r>
          </a:p>
          <a:p>
            <a:endParaRPr lang="ru-RU" sz="2800" b="1" dirty="0" smtClean="0">
              <a:latin typeface="Calibri" pitchFamily="34" charset="0"/>
            </a:endParaRPr>
          </a:p>
          <a:p>
            <a:pPr marL="514350" indent="-514350" algn="just"/>
            <a:r>
              <a:rPr lang="ru-RU" sz="2800" dirty="0" smtClean="0">
                <a:latin typeface="Arial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При разработке и поисковой оптимизации сайтов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pPr marL="514350" indent="-514350" algn="just">
              <a:buAutoNum type="arabicParenR"/>
            </a:pPr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Виртуальные собеседники (</a:t>
            </a:r>
            <a:r>
              <a:rPr lang="ru-RU" sz="2800" b="1" dirty="0" err="1" smtClean="0">
                <a:latin typeface="Calibri" pitchFamily="34" charset="0"/>
              </a:rPr>
              <a:t>чат-боты</a:t>
            </a:r>
            <a:r>
              <a:rPr lang="ru-RU" sz="2800" b="1" dirty="0" smtClean="0">
                <a:latin typeface="Calibri" pitchFamily="34" charset="0"/>
              </a:rPr>
              <a:t>)</a:t>
            </a:r>
            <a:r>
              <a:rPr lang="ru-RU" sz="2800" dirty="0" smtClean="0">
                <a:latin typeface="Calibri" pitchFamily="34" charset="0"/>
              </a:rPr>
              <a:t> — программы, предназначенные имитировать общение в чатах. Массово применяются для рассылки спама в </a:t>
            </a:r>
            <a:r>
              <a:rPr lang="ru-RU" sz="2800" dirty="0" err="1" smtClean="0">
                <a:latin typeface="Calibri" pitchFamily="34" charset="0"/>
              </a:rPr>
              <a:t>соцсетях</a:t>
            </a:r>
            <a:r>
              <a:rPr lang="ru-RU" sz="2800" dirty="0" smtClean="0">
                <a:latin typeface="Calibri" pitchFamily="34" charset="0"/>
              </a:rPr>
              <a:t> (</a:t>
            </a:r>
            <a:r>
              <a:rPr lang="ru-RU" sz="2800" dirty="0" err="1" smtClean="0">
                <a:latin typeface="Calibri" pitchFamily="34" charset="0"/>
              </a:rPr>
              <a:t>спам-боты</a:t>
            </a:r>
            <a:r>
              <a:rPr lang="ru-RU" sz="2800" dirty="0" smtClean="0">
                <a:latin typeface="Calibri" pitchFamily="34" charset="0"/>
              </a:rPr>
              <a:t>).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Массовая пропаганда и </a:t>
            </a:r>
            <a:r>
              <a:rPr lang="ru-RU" sz="2800" b="1" dirty="0" err="1" smtClean="0">
                <a:latin typeface="Calibri" pitchFamily="34" charset="0"/>
              </a:rPr>
              <a:t>троллинг</a:t>
            </a:r>
            <a:r>
              <a:rPr lang="ru-RU" sz="2800" b="1" dirty="0" smtClean="0">
                <a:latin typeface="Calibri" pitchFamily="34" charset="0"/>
              </a:rPr>
              <a:t> в </a:t>
            </a:r>
            <a:r>
              <a:rPr lang="ru-RU" sz="2800" b="1" dirty="0" err="1" smtClean="0">
                <a:latin typeface="Calibri" pitchFamily="34" charset="0"/>
              </a:rPr>
              <a:t>соцсетях</a:t>
            </a:r>
            <a:r>
              <a:rPr lang="ru-RU" sz="2800" dirty="0" smtClean="0">
                <a:latin typeface="Calibri" pitchFamily="34" charset="0"/>
              </a:rPr>
              <a:t>. В связи с развитием </a:t>
            </a:r>
            <a:r>
              <a:rPr lang="ru-RU" sz="2800" dirty="0" err="1" smtClean="0">
                <a:latin typeface="Calibri" pitchFamily="34" charset="0"/>
              </a:rPr>
              <a:t>интернет-пропаганды</a:t>
            </a:r>
            <a:r>
              <a:rPr lang="ru-RU" sz="2800" dirty="0" smtClean="0">
                <a:latin typeface="Calibri" pitchFamily="34" charset="0"/>
              </a:rPr>
              <a:t> и «</a:t>
            </a:r>
            <a:r>
              <a:rPr lang="ru-RU" sz="2800" dirty="0" err="1" smtClean="0">
                <a:latin typeface="Calibri" pitchFamily="34" charset="0"/>
              </a:rPr>
              <a:t>кибер-войн</a:t>
            </a:r>
            <a:r>
              <a:rPr lang="ru-RU" sz="2800" dirty="0" smtClean="0">
                <a:latin typeface="Calibri" pitchFamily="34" charset="0"/>
              </a:rPr>
              <a:t>» в </a:t>
            </a:r>
            <a:r>
              <a:rPr lang="ru-RU" sz="2800" dirty="0" err="1" smtClean="0">
                <a:latin typeface="Calibri" pitchFamily="34" charset="0"/>
              </a:rPr>
              <a:t>соцсетях</a:t>
            </a:r>
            <a:r>
              <a:rPr lang="ru-RU" sz="2800" dirty="0" smtClean="0">
                <a:latin typeface="Calibri" pitchFamily="34" charset="0"/>
              </a:rPr>
              <a:t> применяются боты для массовой имитации общественного мнения.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143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Программы-генераторы текстов: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</a:p>
          <a:p>
            <a:pPr algn="just"/>
            <a:r>
              <a:rPr lang="ru-RU" sz="2800" b="1" dirty="0" smtClean="0">
                <a:latin typeface="Calibri" pitchFamily="34" charset="0"/>
              </a:rPr>
              <a:t>	</a:t>
            </a:r>
            <a:r>
              <a:rPr lang="ru-RU" sz="2800" b="1" dirty="0" err="1" smtClean="0">
                <a:latin typeface="Calibri" pitchFamily="34" charset="0"/>
              </a:rPr>
              <a:t>Scott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Pakin's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automatic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complaint-letter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generator</a:t>
            </a:r>
            <a:endParaRPr lang="ru-RU" sz="2800" b="1" dirty="0" smtClean="0">
              <a:latin typeface="Calibri" pitchFamily="34" charset="0"/>
            </a:endParaRP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Всемирно известный генератор письменных жалоб Скотта </a:t>
            </a:r>
            <a:r>
              <a:rPr lang="ru-RU" sz="2800" dirty="0" err="1" smtClean="0">
                <a:latin typeface="Calibri" pitchFamily="34" charset="0"/>
              </a:rPr>
              <a:t>Пейкина</a:t>
            </a:r>
            <a:r>
              <a:rPr lang="ru-RU" sz="2800" dirty="0" smtClean="0">
                <a:latin typeface="Calibri" pitchFamily="34" charset="0"/>
              </a:rPr>
              <a:t>. Представляет собой </a:t>
            </a:r>
            <a:r>
              <a:rPr lang="ru-RU" sz="2800" dirty="0" err="1" smtClean="0">
                <a:latin typeface="Calibri" pitchFamily="34" charset="0"/>
              </a:rPr>
              <a:t>on-line</a:t>
            </a:r>
            <a:r>
              <a:rPr lang="ru-RU" sz="2800" dirty="0" smtClean="0">
                <a:latin typeface="Calibri" pitchFamily="34" charset="0"/>
              </a:rPr>
              <a:t> версию программы </a:t>
            </a:r>
            <a:r>
              <a:rPr lang="ru-RU" sz="2800" dirty="0" smtClean="0">
                <a:latin typeface="Calibri" pitchFamily="34" charset="0"/>
              </a:rPr>
              <a:t>генерации </a:t>
            </a:r>
            <a:r>
              <a:rPr lang="ru-RU" sz="2800" dirty="0" smtClean="0">
                <a:latin typeface="Calibri" pitchFamily="34" charset="0"/>
              </a:rPr>
              <a:t>текста жалобы на заданную персону или организацию.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822965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5786454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Окно программы </a:t>
            </a:r>
            <a:r>
              <a:rPr lang="ru-RU" sz="2800" b="1" dirty="0" err="1" smtClean="0">
                <a:latin typeface="Calibri" pitchFamily="34" charset="0"/>
              </a:rPr>
              <a:t>Scott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Pakin's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automatic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complaint-letter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generator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85736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1. История и развитие машинного перевода. 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71500"/>
            <a:ext cx="85011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latin typeface="Calibri" pitchFamily="34" charset="0"/>
              </a:rPr>
              <a:t>	</a:t>
            </a:r>
          </a:p>
          <a:p>
            <a:pPr algn="just">
              <a:defRPr/>
            </a:pPr>
            <a:r>
              <a:rPr lang="ru-RU" sz="2800" b="1" dirty="0" smtClean="0">
                <a:latin typeface="Calibri" pitchFamily="34" charset="0"/>
              </a:rPr>
              <a:t>	</a:t>
            </a:r>
            <a:r>
              <a:rPr lang="ru-RU" sz="2800" b="1" dirty="0" err="1" smtClean="0">
                <a:latin typeface="Calibri" pitchFamily="34" charset="0"/>
              </a:rPr>
              <a:t>The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Dada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Engine</a:t>
            </a:r>
            <a:r>
              <a:rPr lang="ru-RU" sz="2800" dirty="0">
                <a:latin typeface="Calibri" pitchFamily="34" charset="0"/>
              </a:rPr>
              <a:t> Генератор случайных текстов на основе заданной грамматики (англ.яз.). </a:t>
            </a:r>
          </a:p>
          <a:p>
            <a:pPr algn="just">
              <a:defRPr/>
            </a:pPr>
            <a:endParaRPr lang="ru-RU" sz="2800" dirty="0" smtClean="0">
              <a:latin typeface="Calibri" pitchFamily="34" charset="0"/>
            </a:endParaRPr>
          </a:p>
          <a:p>
            <a:pPr algn="just">
              <a:defRPr/>
            </a:pPr>
            <a:endParaRPr lang="ru-RU" sz="2800" dirty="0">
              <a:latin typeface="Calibri" pitchFamily="34" charset="0"/>
            </a:endParaRPr>
          </a:p>
          <a:p>
            <a:pPr algn="just">
              <a:defRPr/>
            </a:pPr>
            <a:r>
              <a:rPr lang="ru-RU" sz="2800" b="1" dirty="0" smtClean="0">
                <a:latin typeface="Calibri" pitchFamily="34" charset="0"/>
              </a:rPr>
              <a:t>	Весна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On-line</a:t>
            </a:r>
            <a:r>
              <a:rPr lang="ru-RU" sz="2800" dirty="0">
                <a:latin typeface="Calibri" pitchFamily="34" charset="0"/>
              </a:rPr>
              <a:t> генератор </a:t>
            </a:r>
            <a:r>
              <a:rPr lang="ru-RU" sz="2800" dirty="0" err="1">
                <a:latin typeface="Calibri" pitchFamily="34" charset="0"/>
              </a:rPr>
              <a:t>псевдо-философских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текстов.</a:t>
            </a:r>
            <a:endParaRPr lang="ru-RU" sz="2800" dirty="0">
              <a:latin typeface="Calibri" pitchFamily="34" charset="0"/>
            </a:endParaRPr>
          </a:p>
          <a:p>
            <a:pPr algn="just">
              <a:defRPr/>
            </a:pPr>
            <a:endParaRPr lang="ru-RU" sz="2800" dirty="0">
              <a:latin typeface="Calibri" pitchFamily="34" charset="0"/>
            </a:endParaRPr>
          </a:p>
          <a:p>
            <a:pPr algn="just">
              <a:defRPr/>
            </a:pPr>
            <a:r>
              <a:rPr lang="ru-RU" sz="2800" b="1" dirty="0" smtClean="0">
                <a:latin typeface="Calibri" pitchFamily="34" charset="0"/>
              </a:rPr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885"/>
            <a:ext cx="8215306" cy="513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5929330"/>
            <a:ext cx="7643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Окно программы </a:t>
            </a:r>
            <a:r>
              <a:rPr lang="ru-RU" sz="2800" b="1" dirty="0" err="1" smtClean="0">
                <a:latin typeface="Calibri" pitchFamily="34" charset="0"/>
              </a:rPr>
              <a:t>The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Dada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Engine</a:t>
            </a:r>
            <a:r>
              <a:rPr lang="ru-RU" sz="2800" dirty="0" smtClean="0">
                <a:latin typeface="Calibri" pitchFamily="34" charset="0"/>
              </a:rPr>
              <a:t>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34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85750" y="6072206"/>
            <a:ext cx="835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Ресурс ВЕСНА от компании ЯНДЕКС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7"/>
            <a:ext cx="8572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	</a:t>
            </a:r>
            <a:r>
              <a:rPr lang="en-US" sz="2800" b="1" dirty="0" smtClean="0">
                <a:latin typeface="Calibri" pitchFamily="34" charset="0"/>
              </a:rPr>
              <a:t>BLINDTEXTGENERATOR</a:t>
            </a:r>
            <a:endParaRPr lang="ru-RU" sz="2800" b="1" dirty="0" smtClean="0">
              <a:latin typeface="Calibri" pitchFamily="34" charset="0"/>
            </a:endParaRPr>
          </a:p>
          <a:p>
            <a:endParaRPr lang="ru-RU" sz="2800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b="1" dirty="0" smtClean="0"/>
              <a:t> </a:t>
            </a:r>
            <a:r>
              <a:rPr lang="ru-RU" sz="2800" dirty="0" smtClean="0">
                <a:latin typeface="Calibri" pitchFamily="34" charset="0"/>
              </a:rPr>
              <a:t>Программа</a:t>
            </a:r>
            <a:r>
              <a:rPr lang="ru-RU" sz="2800" b="1" dirty="0" smtClean="0"/>
              <a:t> </a:t>
            </a:r>
            <a:r>
              <a:rPr lang="ru-RU" sz="2800" dirty="0" smtClean="0">
                <a:latin typeface="Calibri" pitchFamily="34" charset="0"/>
              </a:rPr>
              <a:t>служит для порождения РЫБНЫХ </a:t>
            </a:r>
            <a:r>
              <a:rPr lang="ru-RU" sz="2800" dirty="0" smtClean="0">
                <a:latin typeface="Calibri" pitchFamily="34" charset="0"/>
              </a:rPr>
              <a:t>ТЕКСТОВ, служащих </a:t>
            </a:r>
            <a:r>
              <a:rPr lang="ru-RU" sz="2800" dirty="0" smtClean="0">
                <a:latin typeface="Calibri" pitchFamily="34" charset="0"/>
              </a:rPr>
              <a:t>для временного наполнения макета в публикациях или производстве </a:t>
            </a:r>
            <a:r>
              <a:rPr lang="ru-RU" sz="2800" dirty="0" err="1" smtClean="0">
                <a:latin typeface="Calibri" pitchFamily="34" charset="0"/>
              </a:rPr>
              <a:t>веб-сайтов</a:t>
            </a:r>
            <a:r>
              <a:rPr lang="ru-RU" sz="2800" dirty="0" smtClean="0">
                <a:latin typeface="Calibri" pitchFamily="34" charset="0"/>
              </a:rPr>
              <a:t>, пока финальный текст еще не создан</a:t>
            </a:r>
            <a:r>
              <a:rPr lang="ru-RU" sz="2800" dirty="0" smtClean="0">
                <a:latin typeface="Calibri" pitchFamily="34" charset="0"/>
              </a:rPr>
              <a:t>. </a:t>
            </a:r>
            <a:endParaRPr lang="ru-RU" sz="2800" dirty="0" smtClean="0">
              <a:latin typeface="Calibri" pitchFamily="34" charset="0"/>
            </a:endParaRPr>
          </a:p>
          <a:p>
            <a:pPr algn="just">
              <a:defRPr/>
            </a:pPr>
            <a:endParaRPr lang="ru-RU" sz="2800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en-US" sz="2800" b="1" dirty="0" smtClean="0">
                <a:latin typeface="Calibri" pitchFamily="34" charset="0"/>
              </a:rPr>
              <a:t>http://www.blindtextgenerator.com/ru</a:t>
            </a:r>
            <a:endParaRPr lang="ru-RU" sz="2800" b="1" dirty="0" smtClean="0">
              <a:latin typeface="Calibri" pitchFamily="34" charset="0"/>
            </a:endParaRPr>
          </a:p>
          <a:p>
            <a:pPr algn="just">
              <a:defRPr/>
            </a:pPr>
            <a:endParaRPr lang="ru-RU" sz="2800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ru-RU" sz="2800" b="1" dirty="0" smtClean="0">
                <a:latin typeface="Calibri" pitchFamily="34" charset="0"/>
              </a:rPr>
              <a:t>	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485776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1535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5715016"/>
            <a:ext cx="81439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Ресурс </a:t>
            </a:r>
            <a:r>
              <a:rPr lang="en-US" sz="2800" b="1" dirty="0" smtClean="0">
                <a:latin typeface="Calibri" pitchFamily="34" charset="0"/>
              </a:rPr>
              <a:t>BLINDTEXTGENERATOR</a:t>
            </a:r>
            <a:r>
              <a:rPr lang="ru-RU" sz="2800" b="1" dirty="0" smtClean="0">
                <a:latin typeface="Calibri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28625"/>
            <a:ext cx="8215313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dirty="0">
                <a:latin typeface="Calibri" pitchFamily="34" charset="0"/>
              </a:rPr>
              <a:t> </a:t>
            </a:r>
          </a:p>
          <a:p>
            <a:pPr algn="just">
              <a:defRPr/>
            </a:pPr>
            <a:r>
              <a:rPr lang="ru-RU" sz="2800" b="1" dirty="0" smtClean="0">
                <a:latin typeface="Calibri" pitchFamily="34" charset="0"/>
              </a:rPr>
              <a:t>	</a:t>
            </a:r>
            <a:r>
              <a:rPr lang="ru-RU" sz="2800" b="1" dirty="0" err="1" smtClean="0">
                <a:latin typeface="Calibri" pitchFamily="34" charset="0"/>
              </a:rPr>
              <a:t>Russian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Word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Constructor</a:t>
            </a:r>
            <a:r>
              <a:rPr lang="ru-RU" sz="2800" b="1" dirty="0">
                <a:latin typeface="Calibri" pitchFamily="34" charset="0"/>
              </a:rPr>
              <a:t> (RWC) </a:t>
            </a:r>
            <a:endParaRPr lang="ru-RU" sz="2800" b="1" dirty="0" smtClean="0">
              <a:latin typeface="Calibri" pitchFamily="34" charset="0"/>
            </a:endParaRPr>
          </a:p>
          <a:p>
            <a:pPr algn="just">
              <a:defRPr/>
            </a:pPr>
            <a:endParaRPr lang="ru-RU" sz="2800" b="1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ru-RU" sz="2800" dirty="0" smtClean="0">
                <a:latin typeface="Calibri" pitchFamily="34" charset="0"/>
              </a:rPr>
              <a:t>	Экспериментальная </a:t>
            </a:r>
            <a:r>
              <a:rPr lang="ru-RU" sz="2800" dirty="0">
                <a:latin typeface="Calibri" pitchFamily="34" charset="0"/>
              </a:rPr>
              <a:t>программа для генерации русскоязычных </a:t>
            </a:r>
            <a:r>
              <a:rPr lang="ru-RU" sz="2800" dirty="0" err="1">
                <a:latin typeface="Calibri" pitchFamily="34" charset="0"/>
              </a:rPr>
              <a:t>стихоподобных</a:t>
            </a:r>
            <a:r>
              <a:rPr lang="ru-RU" sz="2800" dirty="0">
                <a:latin typeface="Calibri" pitchFamily="34" charset="0"/>
              </a:rPr>
              <a:t> текстов ("инструмент поэта"). </a:t>
            </a:r>
          </a:p>
          <a:p>
            <a:pPr algn="just">
              <a:defRPr/>
            </a:pPr>
            <a:endParaRPr lang="ru-RU" sz="2800" dirty="0">
              <a:latin typeface="Calibri" pitchFamily="34" charset="0"/>
            </a:endParaRPr>
          </a:p>
          <a:p>
            <a:pPr>
              <a:defRPr/>
            </a:pP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88675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5429264"/>
            <a:ext cx="80010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Окно программы </a:t>
            </a:r>
            <a:r>
              <a:rPr lang="ru-RU" sz="2800" b="1" dirty="0" err="1" smtClean="0">
                <a:latin typeface="Calibri" pitchFamily="34" charset="0"/>
              </a:rPr>
              <a:t>Russian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Word</a:t>
            </a:r>
            <a:r>
              <a:rPr lang="ru-RU" sz="2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ru-RU" sz="2800" b="1" dirty="0" err="1" smtClean="0">
                <a:latin typeface="Calibri" pitchFamily="34" charset="0"/>
              </a:rPr>
              <a:t>Constructor</a:t>
            </a:r>
            <a:r>
              <a:rPr lang="ru-RU" sz="2800" b="1" dirty="0" smtClean="0">
                <a:latin typeface="Calibri" pitchFamily="34" charset="0"/>
              </a:rPr>
              <a:t> (RWC)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928688" y="1000108"/>
            <a:ext cx="7715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4. Локализация </a:t>
            </a:r>
            <a:r>
              <a:rPr lang="ru-RU" sz="3600" b="1" dirty="0">
                <a:latin typeface="Calibri" pitchFamily="34" charset="0"/>
              </a:rPr>
              <a:t>и интернационализация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"/>
          <p:cNvSpPr>
            <a:spLocks noChangeArrowheads="1"/>
          </p:cNvSpPr>
          <p:nvPr/>
        </p:nvSpPr>
        <p:spPr bwMode="auto">
          <a:xfrm>
            <a:off x="642938" y="642938"/>
            <a:ext cx="80724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Для </a:t>
            </a:r>
            <a:r>
              <a:rPr lang="ru-RU" sz="2800" dirty="0">
                <a:latin typeface="Calibri" pitchFamily="34" charset="0"/>
              </a:rPr>
              <a:t>того чтобы иметь успех на международном рынке, программные продукты должны быть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ЛОКАЛИЗОВАНЫ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813" y="2428875"/>
            <a:ext cx="7429500" cy="1500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приспособлены к культурным и языковым нормам потенциальных покупателей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5357813" y="1428750"/>
            <a:ext cx="1071562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7188" y="4929188"/>
            <a:ext cx="1643062" cy="15001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RU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2714625" y="4857750"/>
            <a:ext cx="1857375" cy="1571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UK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5072063" y="4857750"/>
            <a:ext cx="1785937" cy="16430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UA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7215188" y="4857750"/>
            <a:ext cx="1428750" cy="1571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TR</a:t>
            </a:r>
            <a:endParaRPr lang="ru-RU" sz="24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64344" y="4321969"/>
            <a:ext cx="107156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0"/>
          </p:cNvCxnSpPr>
          <p:nvPr/>
        </p:nvCxnSpPr>
        <p:spPr>
          <a:xfrm rot="5400000">
            <a:off x="3250407" y="4321969"/>
            <a:ext cx="92868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0"/>
          </p:cNvCxnSpPr>
          <p:nvPr/>
        </p:nvCxnSpPr>
        <p:spPr>
          <a:xfrm rot="5400000">
            <a:off x="5518944" y="4375944"/>
            <a:ext cx="928687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3" idx="0"/>
          </p:cNvCxnSpPr>
          <p:nvPr/>
        </p:nvCxnSpPr>
        <p:spPr>
          <a:xfrm rot="16200000" flipH="1">
            <a:off x="7322344" y="4250532"/>
            <a:ext cx="9286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85750" y="357188"/>
            <a:ext cx="8286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e-BY" sz="2800" dirty="0" smtClean="0">
                <a:latin typeface="Calibri" pitchFamily="34" charset="0"/>
              </a:rPr>
              <a:t>	Во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многих программах локализация может быть сравнительно простой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202113" y="1370013"/>
            <a:ext cx="5984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00063" y="1643063"/>
            <a:ext cx="7858125" cy="1500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При незначительных изменениях в структуре алгоритма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88" y="3357563"/>
            <a:ext cx="1857375" cy="1000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Меню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38" y="3429000"/>
            <a:ext cx="1928812" cy="1000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Menu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4786313"/>
            <a:ext cx="2643188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Произошла критическая ошибка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5" y="4714875"/>
            <a:ext cx="2857500" cy="12144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 fatal error </a:t>
            </a:r>
            <a:r>
              <a:rPr lang="en-US" sz="2400" b="1" dirty="0" err="1"/>
              <a:t>occured</a:t>
            </a:r>
            <a:endParaRPr lang="ru-RU" sz="2400" b="1" dirty="0"/>
          </a:p>
        </p:txBody>
      </p:sp>
      <p:cxnSp>
        <p:nvCxnSpPr>
          <p:cNvPr id="12" name="Прямая со стрелкой 11"/>
          <p:cNvCxnSpPr>
            <a:stCxn id="5" idx="3"/>
            <a:endCxn id="8" idx="1"/>
          </p:cNvCxnSpPr>
          <p:nvPr/>
        </p:nvCxnSpPr>
        <p:spPr>
          <a:xfrm>
            <a:off x="3357563" y="3857625"/>
            <a:ext cx="185737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3"/>
            <a:endCxn id="10" idx="1"/>
          </p:cNvCxnSpPr>
          <p:nvPr/>
        </p:nvCxnSpPr>
        <p:spPr>
          <a:xfrm flipV="1">
            <a:off x="3357563" y="5322888"/>
            <a:ext cx="1643062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18"/>
          <p:cNvSpPr txBox="1">
            <a:spLocks noChangeArrowheads="1"/>
          </p:cNvSpPr>
          <p:nvPr/>
        </p:nvSpPr>
        <p:spPr bwMode="auto">
          <a:xfrm>
            <a:off x="785813" y="6072188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FF0000"/>
                </a:solidFill>
                <a:latin typeface="Calibri" pitchFamily="34" charset="0"/>
              </a:rPr>
              <a:t>При предусмотренной возможности локализации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500063" y="285751"/>
            <a:ext cx="82867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	Исторически </a:t>
            </a:r>
            <a:r>
              <a:rPr lang="ru-RU" sz="2800" b="1" i="1" dirty="0">
                <a:latin typeface="Calibri" pitchFamily="34" charset="0"/>
                <a:cs typeface="Times New Roman" pitchFamily="18" charset="0"/>
              </a:rPr>
              <a:t>машинный перевод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 является первой попыткой использования компьютеров для решения </a:t>
            </a:r>
            <a:r>
              <a:rPr lang="ru-RU" sz="2800" dirty="0" err="1">
                <a:latin typeface="Calibri" pitchFamily="34" charset="0"/>
                <a:cs typeface="Times New Roman" pitchFamily="18" charset="0"/>
              </a:rPr>
              <a:t>невычислительных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 задач (</a:t>
            </a:r>
            <a:r>
              <a:rPr lang="ru-RU" sz="2800" dirty="0" err="1">
                <a:latin typeface="Calibri" pitchFamily="34" charset="0"/>
                <a:cs typeface="Times New Roman" pitchFamily="18" charset="0"/>
              </a:rPr>
              <a:t>Джорджтаунский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 эксперимент в США в 1954 г.; работы по машинному переводу в СССР, начавшиеся в 1954 г.).</a:t>
            </a:r>
          </a:p>
          <a:p>
            <a:pPr algn="just"/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571500" y="3143248"/>
            <a:ext cx="800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Однако </a:t>
            </a:r>
            <a:r>
              <a:rPr lang="ru-RU" sz="2800" dirty="0">
                <a:latin typeface="Calibri" pitchFamily="34" charset="0"/>
              </a:rPr>
              <a:t>первоначальный оптимизм по поводу того, что столь трудоемкую работу можно поручить ЭВМ, сменился разочарованием в связи с абсолютной непригодностью получаемых текстов.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1214438"/>
            <a:ext cx="7500938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j-lt"/>
              </a:rPr>
              <a:t>          </a:t>
            </a:r>
            <a:r>
              <a:rPr lang="ru-RU" sz="2800" dirty="0">
                <a:latin typeface="+mj-lt"/>
              </a:rPr>
              <a:t>Однако облегченная локализация возможна не для всех приложений. Системы, в которых естественный язык используется не только для формирования сообщений на экране, но и является предметом деятельности самой системы (например, программы-автокорректоры), поддаются локализации с большим трудом.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714375" y="1071563"/>
            <a:ext cx="7858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Calibri" pitchFamily="34" charset="0"/>
              </a:rPr>
              <a:t>Для локализации специализированных лингвистических программ необходимы: </a:t>
            </a:r>
          </a:p>
          <a:p>
            <a:pPr algn="just"/>
            <a:endParaRPr lang="ru-RU" sz="2800">
              <a:latin typeface="Calibri" pitchFamily="34" charset="0"/>
            </a:endParaRPr>
          </a:p>
          <a:p>
            <a:pPr algn="just"/>
            <a:r>
              <a:rPr lang="ru-RU" sz="2800" b="1">
                <a:cs typeface="Arial" charset="0"/>
              </a:rPr>
              <a:t>► </a:t>
            </a:r>
            <a:r>
              <a:rPr lang="ru-RU" sz="2800" b="1">
                <a:latin typeface="Calibri" pitchFamily="34" charset="0"/>
              </a:rPr>
              <a:t>специализированные словари</a:t>
            </a:r>
          </a:p>
          <a:p>
            <a:pPr algn="just"/>
            <a:endParaRPr lang="ru-RU" sz="2800" b="1">
              <a:latin typeface="Calibri" pitchFamily="34" charset="0"/>
            </a:endParaRPr>
          </a:p>
          <a:p>
            <a:pPr algn="just"/>
            <a:r>
              <a:rPr lang="ru-RU" sz="2800" b="1">
                <a:cs typeface="Arial" charset="0"/>
              </a:rPr>
              <a:t>► </a:t>
            </a:r>
            <a:r>
              <a:rPr lang="ru-RU" sz="2800" b="1">
                <a:latin typeface="Calibri" pitchFamily="34" charset="0"/>
              </a:rPr>
              <a:t>более глубокая переработка алгоритма 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42938" y="4429125"/>
            <a:ext cx="7643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Частично локализацией приходится заниматься конечному потребителю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50" y="357188"/>
            <a:ext cx="7500938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 идеале программные средства должны быть интернациональными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2214563"/>
            <a:ext cx="8001000" cy="1571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Купив программу для одного языка, пользователь не должен покупать другую версию для другого языка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785813" y="4429125"/>
            <a:ext cx="2714625" cy="1571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TM</a:t>
            </a:r>
            <a:endParaRPr lang="ru-RU" sz="2400" b="1" dirty="0"/>
          </a:p>
        </p:txBody>
      </p:sp>
      <p:cxnSp>
        <p:nvCxnSpPr>
          <p:cNvPr id="8" name="Прямая со стрелкой 7"/>
          <p:cNvCxnSpPr>
            <a:stCxn id="6" idx="6"/>
          </p:cNvCxnSpPr>
          <p:nvPr/>
        </p:nvCxnSpPr>
        <p:spPr>
          <a:xfrm>
            <a:off x="3500438" y="5214938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357813" y="4500563"/>
            <a:ext cx="2571750" cy="17145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RU, TM, EN, ES, FR, LT, LV, EST</a:t>
            </a:r>
            <a:endParaRPr lang="ru-RU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857250" y="1214422"/>
            <a:ext cx="75009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e-BY" sz="2800" dirty="0" smtClean="0">
                <a:latin typeface="Calibri" pitchFamily="34" charset="0"/>
              </a:rPr>
              <a:t>	Назрела </a:t>
            </a:r>
            <a:r>
              <a:rPr lang="be-BY" sz="2800" dirty="0">
                <a:latin typeface="Calibri" pitchFamily="34" charset="0"/>
              </a:rPr>
              <a:t>необходимость разработки программ, позволяющих автоматически выбирать язык установки либо предлагать данный выбор.</a:t>
            </a:r>
          </a:p>
          <a:p>
            <a:pPr algn="just"/>
            <a:r>
              <a:rPr lang="be-BY" sz="2800" dirty="0" smtClean="0">
                <a:latin typeface="Calibri" pitchFamily="34" charset="0"/>
              </a:rPr>
              <a:t>	Данная </a:t>
            </a:r>
            <a:r>
              <a:rPr lang="be-BY" sz="2800" dirty="0">
                <a:latin typeface="Calibri" pitchFamily="34" charset="0"/>
              </a:rPr>
              <a:t>задача успешно реализуется как в Евросоюзе и США, так и в странах СНГ.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1214414" y="1785926"/>
            <a:ext cx="6715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5. Работа </a:t>
            </a:r>
            <a:r>
              <a:rPr lang="ru-RU" sz="3600" b="1" dirty="0">
                <a:latin typeface="Calibri" pitchFamily="34" charset="0"/>
              </a:rPr>
              <a:t>на ограниченном языке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785813" y="928688"/>
            <a:ext cx="74295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dirty="0" smtClean="0">
                <a:latin typeface="Calibri" pitchFamily="34" charset="0"/>
              </a:rPr>
              <a:t>	Одним </a:t>
            </a:r>
            <a:r>
              <a:rPr lang="ru-RU" sz="2800" dirty="0">
                <a:latin typeface="Calibri" pitchFamily="34" charset="0"/>
              </a:rPr>
              <a:t>из способов разрешения проблем, связанных с обработкой естественного языка, является упрощение и некоторая формализация самих текстов: использование </a:t>
            </a:r>
            <a:r>
              <a:rPr lang="ru-RU" sz="2800" b="1" u="sng" dirty="0">
                <a:latin typeface="Calibri" pitchFamily="34" charset="0"/>
              </a:rPr>
              <a:t>ограниченного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языка.</a:t>
            </a:r>
            <a:endParaRPr lang="ru-RU" sz="2800" dirty="0">
              <a:latin typeface="Calibri" pitchFamily="34" charset="0"/>
            </a:endParaRPr>
          </a:p>
          <a:p>
            <a:pPr algn="just">
              <a:defRPr/>
            </a:pPr>
            <a:endParaRPr lang="ru-RU" sz="2800" dirty="0">
              <a:latin typeface="Calibri" pitchFamily="34" charset="0"/>
            </a:endParaRPr>
          </a:p>
          <a:p>
            <a:pPr algn="just">
              <a:defRPr/>
            </a:pPr>
            <a:r>
              <a:rPr lang="ru-RU" sz="2800" dirty="0" smtClean="0">
                <a:latin typeface="+mj-lt"/>
              </a:rPr>
              <a:t>	Под </a:t>
            </a:r>
            <a:r>
              <a:rPr lang="ru-RU" sz="2800" b="1" dirty="0">
                <a:latin typeface="+mj-lt"/>
              </a:rPr>
              <a:t>ограниченным</a:t>
            </a:r>
            <a:r>
              <a:rPr lang="ru-RU" sz="2800" dirty="0">
                <a:latin typeface="+mj-lt"/>
              </a:rPr>
              <a:t> понимается упрощенный язык, использующий ограниченный словарь, грамматику, строго определенные несложные синтаксические конструкции.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642938" y="428625"/>
            <a:ext cx="80724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Особенности ограниченного (упрощенного) языка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1500188"/>
            <a:ext cx="7786687" cy="4124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latin typeface="+mj-lt"/>
            </a:endParaRPr>
          </a:p>
          <a:p>
            <a:pPr>
              <a:defRPr/>
            </a:pPr>
            <a:r>
              <a:rPr lang="ru-RU" sz="2800" dirty="0">
                <a:latin typeface="+mj-lt"/>
              </a:rPr>
              <a:t>► запрет на длинные предложения;</a:t>
            </a:r>
          </a:p>
          <a:p>
            <a:pPr>
              <a:defRPr/>
            </a:pPr>
            <a:endParaRPr lang="ru-RU" sz="2800" dirty="0">
              <a:latin typeface="+mj-lt"/>
            </a:endParaRPr>
          </a:p>
          <a:p>
            <a:pPr algn="just">
              <a:defRPr/>
            </a:pPr>
            <a:r>
              <a:rPr lang="ru-RU" sz="2800" dirty="0"/>
              <a:t>► </a:t>
            </a:r>
            <a:r>
              <a:rPr lang="ru-RU" sz="2800" dirty="0">
                <a:latin typeface="+mj-lt"/>
              </a:rPr>
              <a:t>запрет на длинные цепочки </a:t>
            </a:r>
            <a:r>
              <a:rPr lang="ru-RU" sz="2800" dirty="0" smtClean="0">
                <a:latin typeface="+mj-lt"/>
              </a:rPr>
              <a:t>существительных;</a:t>
            </a:r>
            <a:endParaRPr lang="ru-RU" sz="2800" dirty="0">
              <a:latin typeface="+mj-lt"/>
            </a:endParaRPr>
          </a:p>
          <a:p>
            <a:pPr algn="just">
              <a:defRPr/>
            </a:pPr>
            <a:endParaRPr lang="ru-RU" sz="2800" dirty="0">
              <a:latin typeface="+mj-lt"/>
            </a:endParaRPr>
          </a:p>
          <a:p>
            <a:pPr algn="just">
              <a:defRPr/>
            </a:pPr>
            <a:r>
              <a:rPr lang="ru-RU" sz="2800" dirty="0">
                <a:latin typeface="+mj-lt"/>
              </a:rPr>
              <a:t>► запрет на использование пассивных и негативных конструкций;</a:t>
            </a:r>
          </a:p>
          <a:p>
            <a:pPr algn="just">
              <a:defRPr/>
            </a:pPr>
            <a:endParaRPr lang="ru-RU" sz="2400" dirty="0">
              <a:latin typeface="+mj-lt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071563"/>
            <a:ext cx="7858125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dirty="0">
                <a:latin typeface="+mj-lt"/>
              </a:rPr>
              <a:t>► существование строгих правил использования терминов; </a:t>
            </a:r>
          </a:p>
          <a:p>
            <a:pPr>
              <a:defRPr/>
            </a:pPr>
            <a:endParaRPr lang="ru-RU" sz="2800" dirty="0">
              <a:latin typeface="+mj-lt"/>
            </a:endParaRPr>
          </a:p>
          <a:p>
            <a:pPr algn="just">
              <a:defRPr/>
            </a:pPr>
            <a:r>
              <a:rPr lang="ru-RU" sz="2800" dirty="0"/>
              <a:t>► </a:t>
            </a:r>
            <a:r>
              <a:rPr lang="ru-RU" sz="2800" dirty="0">
                <a:latin typeface="+mj-lt"/>
              </a:rPr>
              <a:t>соответствие текстов одному из стандартных стилей или их составление по определенному </a:t>
            </a:r>
            <a:r>
              <a:rPr lang="ru-RU" sz="2800" dirty="0" smtClean="0">
                <a:latin typeface="+mj-lt"/>
              </a:rPr>
              <a:t>шаблону.</a:t>
            </a:r>
            <a:endParaRPr lang="ru-RU" sz="2800" dirty="0">
              <a:latin typeface="+mj-lt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571500" y="928688"/>
            <a:ext cx="800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Calibri" pitchFamily="34" charset="0"/>
              </a:rPr>
              <a:t>	Достаточно "древним" примером ограниченного языка является </a:t>
            </a:r>
            <a:r>
              <a:rPr lang="en-US" sz="2800">
                <a:latin typeface="Calibri" pitchFamily="34" charset="0"/>
              </a:rPr>
              <a:t>BASIC ENGLISH</a:t>
            </a:r>
            <a:r>
              <a:rPr lang="ru-RU" sz="2800">
                <a:latin typeface="Calibri" pitchFamily="34" charset="0"/>
              </a:rPr>
              <a:t>, введенный англичанами для общения с туземным населением в колониях.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428625"/>
            <a:ext cx="63579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143125" y="5572125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Angle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285750" y="357188"/>
            <a:ext cx="41433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Robin, Robin, what a man!</a:t>
            </a:r>
          </a:p>
          <a:p>
            <a:r>
              <a:rPr lang="en-US" sz="2400" dirty="0">
                <a:latin typeface="Calibri" pitchFamily="34" charset="0"/>
              </a:rPr>
              <a:t>He eats as much as no one can.</a:t>
            </a:r>
          </a:p>
          <a:p>
            <a:r>
              <a:rPr lang="en-US" sz="2400" dirty="0">
                <a:latin typeface="Calibri" pitchFamily="34" charset="0"/>
              </a:rPr>
              <a:t>He ate a lot of fish, he ate a lot of meat.</a:t>
            </a:r>
          </a:p>
          <a:p>
            <a:r>
              <a:rPr lang="en-US" sz="2400" dirty="0">
                <a:latin typeface="Calibri" pitchFamily="34" charset="0"/>
              </a:rPr>
              <a:t>He ate a lot of ice-cream and a sweet.</a:t>
            </a:r>
          </a:p>
          <a:p>
            <a:r>
              <a:rPr lang="en-US" sz="2400" dirty="0">
                <a:latin typeface="Calibri" pitchFamily="34" charset="0"/>
              </a:rPr>
              <a:t>He ate a lot of porridge and ten eggs</a:t>
            </a:r>
          </a:p>
          <a:p>
            <a:r>
              <a:rPr lang="en-US" sz="2400" dirty="0">
                <a:latin typeface="Calibri" pitchFamily="34" charset="0"/>
              </a:rPr>
              <a:t>And all the cookies Mother had.</a:t>
            </a:r>
          </a:p>
          <a:p>
            <a:r>
              <a:rPr lang="en-US" sz="2400" dirty="0">
                <a:latin typeface="Calibri" pitchFamily="34" charset="0"/>
              </a:rPr>
              <a:t>He drank a lot of juice, he ate a cake</a:t>
            </a:r>
          </a:p>
          <a:p>
            <a:r>
              <a:rPr lang="en-US" sz="2400" dirty="0">
                <a:latin typeface="Calibri" pitchFamily="34" charset="0"/>
              </a:rPr>
              <a:t>Then said: "I have a stomach-ache"</a:t>
            </a:r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4357688" y="428625"/>
            <a:ext cx="457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Малиновка, Малиновка, какой человек!</a:t>
            </a:r>
          </a:p>
          <a:p>
            <a:r>
              <a:rPr lang="ru-RU" sz="2400" dirty="0" smtClean="0">
                <a:latin typeface="Calibri" pitchFamily="34" charset="0"/>
              </a:rPr>
              <a:t>Он ест насколько никто не может.</a:t>
            </a:r>
          </a:p>
          <a:p>
            <a:r>
              <a:rPr lang="ru-RU" sz="2400" dirty="0" smtClean="0">
                <a:latin typeface="Calibri" pitchFamily="34" charset="0"/>
              </a:rPr>
              <a:t>Он съел много рыб, он съел много </a:t>
            </a:r>
            <a:r>
              <a:rPr lang="ru-RU" sz="2400" dirty="0" err="1" smtClean="0">
                <a:latin typeface="Calibri" pitchFamily="34" charset="0"/>
              </a:rPr>
              <a:t>мяс</a:t>
            </a:r>
            <a:r>
              <a:rPr lang="ru-RU" sz="2400" dirty="0" smtClean="0">
                <a:latin typeface="Calibri" pitchFamily="34" charset="0"/>
              </a:rPr>
              <a:t>.</a:t>
            </a:r>
          </a:p>
          <a:p>
            <a:r>
              <a:rPr lang="ru-RU" sz="2400" dirty="0" smtClean="0">
                <a:latin typeface="Calibri" pitchFamily="34" charset="0"/>
              </a:rPr>
              <a:t>Он съел много </a:t>
            </a:r>
            <a:r>
              <a:rPr lang="ru-RU" sz="2400" dirty="0" err="1" smtClean="0">
                <a:latin typeface="Calibri" pitchFamily="34" charset="0"/>
              </a:rPr>
              <a:t>ледяных-сливки</a:t>
            </a:r>
            <a:r>
              <a:rPr lang="ru-RU" sz="2400" dirty="0" smtClean="0">
                <a:latin typeface="Calibri" pitchFamily="34" charset="0"/>
              </a:rPr>
              <a:t> и сладкий.</a:t>
            </a:r>
          </a:p>
          <a:p>
            <a:r>
              <a:rPr lang="ru-RU" sz="2400" dirty="0" smtClean="0">
                <a:latin typeface="Calibri" pitchFamily="34" charset="0"/>
              </a:rPr>
              <a:t>Он съел много каша и десять яйцо</a:t>
            </a:r>
          </a:p>
          <a:p>
            <a:r>
              <a:rPr lang="ru-RU" sz="2400" dirty="0" smtClean="0">
                <a:latin typeface="Calibri" pitchFamily="34" charset="0"/>
              </a:rPr>
              <a:t>И вся Мать </a:t>
            </a:r>
            <a:r>
              <a:rPr lang="ru-RU" sz="2400" dirty="0" err="1" smtClean="0">
                <a:latin typeface="Calibri" pitchFamily="34" charset="0"/>
              </a:rPr>
              <a:t>повары</a:t>
            </a:r>
            <a:r>
              <a:rPr lang="ru-RU" sz="2400" dirty="0" smtClean="0">
                <a:latin typeface="Calibri" pitchFamily="34" charset="0"/>
              </a:rPr>
              <a:t> имела.</a:t>
            </a:r>
          </a:p>
          <a:p>
            <a:r>
              <a:rPr lang="ru-RU" sz="2400" dirty="0" smtClean="0">
                <a:latin typeface="Calibri" pitchFamily="34" charset="0"/>
              </a:rPr>
              <a:t>Он пил много соков, он съел торт</a:t>
            </a:r>
          </a:p>
          <a:p>
            <a:r>
              <a:rPr lang="ru-RU" sz="2400" dirty="0" smtClean="0">
                <a:latin typeface="Calibri" pitchFamily="34" charset="0"/>
              </a:rPr>
              <a:t>Затем сказал: "У меня есть желудок- боль"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429124" y="5786454"/>
            <a:ext cx="442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Результат перевода в одной из коммерческих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систем 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57188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857500" y="5643563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boy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73580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000250" y="5000625"/>
            <a:ext cx="407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table</a:t>
            </a:r>
            <a:endParaRPr lang="ru-RU">
              <a:latin typeface="Calibri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785813" y="5857875"/>
            <a:ext cx="6643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http://ru.wikipedia.org/wiki/</a:t>
            </a:r>
            <a:r>
              <a:rPr lang="ru-RU">
                <a:latin typeface="Calibri" pitchFamily="34" charset="0"/>
              </a:rPr>
              <a:t>Бейсик-инглиш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571500" y="571500"/>
            <a:ext cx="7429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libri" pitchFamily="34" charset="0"/>
              </a:rPr>
              <a:t>	Колонизация ввела в быт туземцев множество предметов и понятий, просто не имеющих названий в их родных языках.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42938" y="2000250"/>
            <a:ext cx="7572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dirty="0">
                <a:latin typeface="+mj-lt"/>
              </a:rPr>
              <a:t>        В настоящее время, при распространении в Европе и во всем мире англоязычных технических средств используются практически те же методы.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642938" y="3857625"/>
            <a:ext cx="75009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libri" pitchFamily="34" charset="0"/>
              </a:rPr>
              <a:t>         Например, все специалисты в области компьютерной техники пользуются английскими терминами (</a:t>
            </a:r>
            <a:r>
              <a:rPr lang="ru-RU" sz="2800" i="1" dirty="0">
                <a:latin typeface="Calibri" pitchFamily="34" charset="0"/>
              </a:rPr>
              <a:t>файл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i="1" dirty="0">
                <a:latin typeface="Calibri" pitchFamily="34" charset="0"/>
              </a:rPr>
              <a:t>принтер</a:t>
            </a:r>
            <a:r>
              <a:rPr lang="ru-RU" sz="2800" dirty="0">
                <a:latin typeface="Calibri" pitchFamily="34" charset="0"/>
              </a:rPr>
              <a:t> и т.д.), </a:t>
            </a:r>
            <a:r>
              <a:rPr lang="ru-RU" sz="2800" dirty="0" smtClean="0">
                <a:latin typeface="Calibri" pitchFamily="34" charset="0"/>
              </a:rPr>
              <a:t>и </a:t>
            </a:r>
            <a:r>
              <a:rPr lang="ru-RU" sz="2800" dirty="0">
                <a:latin typeface="Calibri" pitchFamily="34" charset="0"/>
              </a:rPr>
              <a:t>мы по-русски говорим </a:t>
            </a:r>
            <a:r>
              <a:rPr lang="ru-RU" sz="2800" i="1" dirty="0" err="1">
                <a:latin typeface="Calibri" pitchFamily="34" charset="0"/>
              </a:rPr>
              <a:t>word</a:t>
            </a:r>
            <a:r>
              <a:rPr lang="ru-RU" sz="2800" i="1" dirty="0">
                <a:latin typeface="Calibri" pitchFamily="34" charset="0"/>
              </a:rPr>
              <a:t> для </a:t>
            </a:r>
            <a:r>
              <a:rPr lang="ru-RU" sz="2800" i="1" dirty="0" err="1">
                <a:latin typeface="Calibri" pitchFamily="34" charset="0"/>
              </a:rPr>
              <a:t>windows</a:t>
            </a:r>
            <a:r>
              <a:rPr lang="ru-RU" sz="2800" dirty="0">
                <a:latin typeface="Calibri" pitchFamily="34" charset="0"/>
              </a:rPr>
              <a:t>, а не </a:t>
            </a:r>
            <a:r>
              <a:rPr lang="ru-RU" sz="2800" i="1" dirty="0">
                <a:latin typeface="Calibri" pitchFamily="34" charset="0"/>
              </a:rPr>
              <a:t>слово для окон</a:t>
            </a:r>
            <a:r>
              <a:rPr lang="ru-RU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28625" y="500063"/>
            <a:ext cx="821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Преимущества ограниченного языка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1143000"/>
            <a:ext cx="8358187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Документ становится более понятным, удобным для восприятия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2786063"/>
            <a:ext cx="828675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Облегчается работа переводчика (меньше возможностей для неоднозначного толкования)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4572000"/>
            <a:ext cx="8286750" cy="1285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Документ может составить автор, не являющийся носителем языка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28625" y="500063"/>
            <a:ext cx="7858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libri" pitchFamily="34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38" y="1214423"/>
            <a:ext cx="785812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u="sng" dirty="0">
                <a:latin typeface="+mj-lt"/>
              </a:rPr>
              <a:t>В </a:t>
            </a:r>
            <a:r>
              <a:rPr lang="ru-RU" sz="2800" u="sng" dirty="0" smtClean="0">
                <a:latin typeface="+mj-lt"/>
              </a:rPr>
              <a:t>настоящее время:</a:t>
            </a:r>
            <a:endParaRPr lang="ru-RU" sz="2800" u="sng" dirty="0">
              <a:latin typeface="+mj-lt"/>
            </a:endParaRPr>
          </a:p>
          <a:p>
            <a:pPr algn="just">
              <a:defRPr/>
            </a:pPr>
            <a:endParaRPr lang="ru-RU" sz="800" dirty="0">
              <a:latin typeface="+mj-lt"/>
            </a:endParaRPr>
          </a:p>
          <a:p>
            <a:pPr algn="just">
              <a:defRPr/>
            </a:pPr>
            <a:r>
              <a:rPr lang="ru-RU" sz="2800" dirty="0">
                <a:latin typeface="+mj-lt"/>
                <a:cs typeface="Arial"/>
              </a:rPr>
              <a:t>►</a:t>
            </a:r>
            <a:r>
              <a:rPr lang="ru-RU" sz="2800" dirty="0">
                <a:latin typeface="+mj-lt"/>
              </a:rPr>
              <a:t> возникает потребность автоматизации проверки соответствия текста правилам ограниченного языка; </a:t>
            </a:r>
          </a:p>
          <a:p>
            <a:pPr algn="just">
              <a:defRPr/>
            </a:pPr>
            <a:endParaRPr lang="ru-RU" sz="800" dirty="0">
              <a:latin typeface="+mj-lt"/>
            </a:endParaRPr>
          </a:p>
          <a:p>
            <a:pPr algn="just">
              <a:defRPr/>
            </a:pPr>
            <a:r>
              <a:rPr lang="ru-RU" sz="2800" dirty="0">
                <a:cs typeface="Arial"/>
              </a:rPr>
              <a:t>► </a:t>
            </a:r>
            <a:r>
              <a:rPr lang="ru-RU" sz="2800" dirty="0">
                <a:latin typeface="+mj-lt"/>
              </a:rPr>
              <a:t>появляется задача создания систем, осуществляющих перевод с естественного языка на ограниченный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785813" y="6215063"/>
            <a:ext cx="750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Реклама</a:t>
            </a:r>
            <a:r>
              <a:rPr lang="en-US" sz="2000">
                <a:latin typeface="Calibri" pitchFamily="34" charset="0"/>
              </a:rPr>
              <a:t> Boeing Simplified English Checker</a:t>
            </a:r>
            <a:r>
              <a:rPr lang="ru-RU" sz="20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85750" y="1214438"/>
            <a:ext cx="85010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6. Создание </a:t>
            </a:r>
            <a:r>
              <a:rPr lang="ru-RU" sz="3600" b="1" dirty="0">
                <a:latin typeface="Calibri" pitchFamily="34" charset="0"/>
              </a:rPr>
              <a:t>текстовых </a:t>
            </a:r>
            <a:r>
              <a:rPr lang="ru-RU" sz="3600" b="1" dirty="0" smtClean="0">
                <a:latin typeface="Calibri" pitchFamily="34" charset="0"/>
              </a:rPr>
              <a:t>документов</a:t>
            </a:r>
          </a:p>
          <a:p>
            <a:pPr algn="ctr"/>
            <a:r>
              <a:rPr lang="ru-RU" sz="3600" b="1" dirty="0" smtClean="0">
                <a:latin typeface="Calibri" pitchFamily="34" charset="0"/>
              </a:rPr>
              <a:t> </a:t>
            </a:r>
            <a:r>
              <a:rPr lang="ru-RU" sz="3600" b="1" dirty="0">
                <a:latin typeface="Calibri" pitchFamily="34" charset="0"/>
              </a:rPr>
              <a:t>(ввод, редактирование, исправление ошибок)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785813" y="500063"/>
            <a:ext cx="7572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Calibri" pitchFamily="34" charset="0"/>
              </a:rPr>
              <a:t>	</a:t>
            </a:r>
            <a:r>
              <a:rPr lang="en-US" sz="2800">
                <a:latin typeface="Calibri" pitchFamily="34" charset="0"/>
              </a:rPr>
              <a:t>C</a:t>
            </a:r>
            <a:r>
              <a:rPr lang="ru-RU" sz="2800">
                <a:latin typeface="Calibri" pitchFamily="34" charset="0"/>
              </a:rPr>
              <a:t>оздание текстовых документов - одна из основных сфер применения персональных компьютеров. </a:t>
            </a:r>
            <a:endParaRPr lang="en-US" sz="2800">
              <a:latin typeface="Calibri" pitchFamily="34" charset="0"/>
            </a:endParaRPr>
          </a:p>
          <a:p>
            <a:endParaRPr lang="en-US" sz="2800">
              <a:latin typeface="Calibri" pitchFamily="34" charset="0"/>
            </a:endParaRPr>
          </a:p>
          <a:p>
            <a:pPr algn="just"/>
            <a:r>
              <a:rPr lang="ru-RU" sz="2800">
                <a:latin typeface="Calibri" pitchFamily="34" charset="0"/>
              </a:rPr>
              <a:t>	Использование текстовых редакторов обусловлено не только тем, что они облегчают работу, но и тем, что в последнее время во многих сферах деятельности введены стандарты на подготовку текстов, основанные на применении определенных редакторов.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928688"/>
            <a:ext cx="80010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dirty="0"/>
              <a:t>	</a:t>
            </a:r>
            <a:r>
              <a:rPr lang="ru-RU" sz="2800" dirty="0">
                <a:latin typeface="+mj-lt"/>
              </a:rPr>
              <a:t>В настоящее время среди создателей систем редактирования текста существует жесткая конкуренция, поэтому при введении одним из поставщиков каких-либо новых возможностей (например, проверка стиля) остальные вынуждены вводить в свои системы нечто подобное.</a:t>
            </a:r>
          </a:p>
          <a:p>
            <a:pPr algn="just">
              <a:defRPr/>
            </a:pPr>
            <a:r>
              <a:rPr lang="ru-RU" sz="2800" dirty="0">
                <a:latin typeface="Calibri" pitchFamily="34" charset="0"/>
              </a:rPr>
              <a:t>	</a:t>
            </a:r>
            <a:endParaRPr lang="en-US" sz="2800" dirty="0">
              <a:latin typeface="Calibri" pitchFamily="34" charset="0"/>
            </a:endParaRPr>
          </a:p>
          <a:p>
            <a:pPr algn="just"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500063" y="428625"/>
            <a:ext cx="80724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</a:rPr>
              <a:t>Создатели </a:t>
            </a:r>
            <a:r>
              <a:rPr lang="ru-RU" sz="2800" dirty="0">
                <a:latin typeface="Calibri" pitchFamily="34" charset="0"/>
              </a:rPr>
              <a:t>вынуждены все больше использовать лингвистические знания, применять методы морфологического и синтаксического анализа. </a:t>
            </a:r>
            <a:endParaRPr lang="en-US" sz="2800" dirty="0">
              <a:latin typeface="Calibri" pitchFamily="34" charset="0"/>
            </a:endParaRPr>
          </a:p>
          <a:p>
            <a:pPr algn="just"/>
            <a:endParaRPr lang="en-US" sz="2800" dirty="0">
              <a:latin typeface="Calibri" pitchFamily="34" charset="0"/>
            </a:endParaRPr>
          </a:p>
          <a:p>
            <a:pPr algn="just"/>
            <a:r>
              <a:rPr lang="ru-RU" sz="2800" dirty="0">
                <a:latin typeface="Calibri" pitchFamily="34" charset="0"/>
              </a:rPr>
              <a:t>	На очереди - создание систем, выполняющих функции </a:t>
            </a:r>
            <a:r>
              <a:rPr lang="ru-RU" sz="2800" b="1" u="sng" dirty="0">
                <a:latin typeface="Calibri" pitchFamily="34" charset="0"/>
              </a:rPr>
              <a:t>научного редактора</a:t>
            </a:r>
            <a:r>
              <a:rPr lang="ru-RU" sz="2800" dirty="0">
                <a:latin typeface="Calibri" pitchFamily="34" charset="0"/>
              </a:rPr>
              <a:t>, т.е. осуществляющих </a:t>
            </a:r>
            <a:r>
              <a:rPr lang="ru-RU" sz="2800" b="1" u="sng" dirty="0">
                <a:latin typeface="Calibri" pitchFamily="34" charset="0"/>
              </a:rPr>
              <a:t>литературную и научную правку текстов</a:t>
            </a:r>
            <a:r>
              <a:rPr lang="ru-RU" sz="2800" dirty="0">
                <a:latin typeface="Calibri" pitchFamily="34" charset="0"/>
              </a:rPr>
              <a:t>, способных производить </a:t>
            </a:r>
            <a:r>
              <a:rPr lang="ru-RU" sz="2800" b="1" u="sng" dirty="0">
                <a:latin typeface="Calibri" pitchFamily="34" charset="0"/>
              </a:rPr>
              <a:t>сложное автоматизированное редактирование текстов</a:t>
            </a:r>
            <a:r>
              <a:rPr lang="ru-RU" sz="2800" dirty="0">
                <a:latin typeface="Calibri" pitchFamily="34" charset="0"/>
              </a:rPr>
              <a:t> на естественном языке.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785794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Робин Бобин </a:t>
            </a:r>
            <a:r>
              <a:rPr lang="ru-RU" sz="2800" dirty="0" err="1" smtClean="0">
                <a:latin typeface="Calibri" pitchFamily="34" charset="0"/>
              </a:rPr>
              <a:t>Барабек</a:t>
            </a:r>
            <a:endParaRPr lang="ru-RU" sz="2800" dirty="0" smtClean="0">
              <a:latin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</a:rPr>
              <a:t>Скушал сорок человек.</a:t>
            </a:r>
          </a:p>
          <a:p>
            <a:r>
              <a:rPr lang="ru-RU" sz="2800" dirty="0" smtClean="0">
                <a:latin typeface="Calibri" pitchFamily="34" charset="0"/>
              </a:rPr>
              <a:t>И корову, и быка,</a:t>
            </a:r>
          </a:p>
          <a:p>
            <a:r>
              <a:rPr lang="ru-RU" sz="2800" dirty="0" smtClean="0">
                <a:latin typeface="Calibri" pitchFamily="34" charset="0"/>
              </a:rPr>
              <a:t>И кривого мясника,</a:t>
            </a:r>
          </a:p>
          <a:p>
            <a:r>
              <a:rPr lang="ru-RU" sz="2800" dirty="0" smtClean="0">
                <a:latin typeface="Calibri" pitchFamily="34" charset="0"/>
              </a:rPr>
              <a:t>И телегу, и дугу,</a:t>
            </a:r>
          </a:p>
          <a:p>
            <a:r>
              <a:rPr lang="ru-RU" sz="2800" dirty="0" smtClean="0">
                <a:latin typeface="Calibri" pitchFamily="34" charset="0"/>
              </a:rPr>
              <a:t>И метлу, и кочергу.</a:t>
            </a:r>
          </a:p>
          <a:p>
            <a:r>
              <a:rPr lang="ru-RU" sz="2800" dirty="0" smtClean="0">
                <a:latin typeface="Calibri" pitchFamily="34" charset="0"/>
              </a:rPr>
              <a:t>Скушал церковь, скушал дом,</a:t>
            </a:r>
          </a:p>
          <a:p>
            <a:r>
              <a:rPr lang="ru-RU" sz="2800" dirty="0" smtClean="0">
                <a:latin typeface="Calibri" pitchFamily="34" charset="0"/>
              </a:rPr>
              <a:t>И кузницу с кузнецом,</a:t>
            </a:r>
          </a:p>
          <a:p>
            <a:r>
              <a:rPr lang="ru-RU" sz="2800" dirty="0" smtClean="0">
                <a:latin typeface="Calibri" pitchFamily="34" charset="0"/>
              </a:rPr>
              <a:t>А потом и говорит:</a:t>
            </a:r>
          </a:p>
          <a:p>
            <a:r>
              <a:rPr lang="ru-RU" sz="2800" dirty="0" smtClean="0">
                <a:latin typeface="Calibri" pitchFamily="34" charset="0"/>
              </a:rPr>
              <a:t>– У меня живот болит!</a:t>
            </a:r>
          </a:p>
          <a:p>
            <a:endParaRPr lang="ru-RU" sz="2800" dirty="0" smtClean="0">
              <a:latin typeface="Calibri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Художественный перевод К. Чуковского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286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143000" y="6000750"/>
            <a:ext cx="6286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2800" dirty="0">
                <a:latin typeface="Calibri" pitchFamily="34" charset="0"/>
              </a:rPr>
              <a:t>Автокорректор </a:t>
            </a:r>
            <a:r>
              <a:rPr lang="en-US" sz="2800" dirty="0" err="1">
                <a:latin typeface="Calibri" pitchFamily="34" charset="0"/>
              </a:rPr>
              <a:t>AfterScan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3429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143375" y="2071688"/>
            <a:ext cx="4429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Журнал исправлений в программе</a:t>
            </a:r>
          </a:p>
          <a:p>
            <a:pPr algn="ctr"/>
            <a:r>
              <a:rPr lang="en-US" sz="2400">
                <a:latin typeface="Calibri" pitchFamily="34" charset="0"/>
              </a:rPr>
              <a:t>AfterScan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1000125" y="1785938"/>
            <a:ext cx="7572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7. Поиск </a:t>
            </a:r>
            <a:r>
              <a:rPr lang="ru-RU" sz="3600" b="1" dirty="0">
                <a:latin typeface="Calibri" pitchFamily="34" charset="0"/>
              </a:rPr>
              <a:t>информации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642938" y="428625"/>
            <a:ext cx="75009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libri" pitchFamily="34" charset="0"/>
              </a:rPr>
              <a:t>	Очень многие пользователи регулярно сталкиваются с необходимостью быстро просматривать большой объем документов и выбирать из них действительно нужные. Эта задача возникает при работе с текстовыми базами данных, с электронной почтой, при поиске в Интернете. </a:t>
            </a:r>
            <a:endParaRPr lang="en-US" sz="2800" dirty="0">
              <a:latin typeface="Calibri" pitchFamily="34" charset="0"/>
            </a:endParaRPr>
          </a:p>
          <a:p>
            <a:pPr algn="just"/>
            <a:r>
              <a:rPr lang="ru-RU" sz="2800" dirty="0">
                <a:latin typeface="Calibri" pitchFamily="34" charset="0"/>
              </a:rPr>
              <a:t>	Сократить количество просматриваемых документов могут помочь системы </a:t>
            </a:r>
            <a:r>
              <a:rPr lang="ru-RU" sz="2800" b="1" i="1" dirty="0">
                <a:latin typeface="Calibri" pitchFamily="34" charset="0"/>
              </a:rPr>
              <a:t>категоризации</a:t>
            </a:r>
            <a:r>
              <a:rPr lang="ru-RU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latin typeface="Calibri" pitchFamily="34" charset="0"/>
              </a:rPr>
              <a:t>Ученые </a:t>
            </a:r>
            <a:r>
              <a:rPr lang="ru-RU" sz="2800" dirty="0" smtClean="0">
                <a:latin typeface="Calibri" pitchFamily="34" charset="0"/>
              </a:rPr>
              <a:t>корпорации </a:t>
            </a:r>
            <a:r>
              <a:rPr lang="ru-RU" sz="2800" dirty="0" err="1" smtClean="0">
                <a:latin typeface="Calibri" pitchFamily="34" charset="0"/>
              </a:rPr>
              <a:t>Xerox</a:t>
            </a:r>
            <a:r>
              <a:rPr lang="ru-RU" sz="2800" dirty="0" smtClean="0">
                <a:latin typeface="Calibri" pitchFamily="34" charset="0"/>
              </a:rPr>
              <a:t> изобрели мощное программное </a:t>
            </a:r>
            <a:r>
              <a:rPr lang="ru-RU" sz="2800" dirty="0" smtClean="0">
                <a:latin typeface="Calibri" pitchFamily="34" charset="0"/>
              </a:rPr>
              <a:t>обеспечение, </a:t>
            </a:r>
            <a:r>
              <a:rPr lang="ru-RU" sz="2800" dirty="0" smtClean="0">
                <a:latin typeface="Calibri" pitchFamily="34" charset="0"/>
              </a:rPr>
              <a:t>которое обладает искусственным интеллектом для "прочтения" электронных документов. Программа </a:t>
            </a:r>
            <a:r>
              <a:rPr lang="ru-RU" sz="2800" dirty="0" smtClean="0">
                <a:latin typeface="Calibri" pitchFamily="34" charset="0"/>
              </a:rPr>
              <a:t>самостоятельно осуществляет </a:t>
            </a:r>
            <a:r>
              <a:rPr lang="ru-RU" sz="2800" dirty="0" smtClean="0">
                <a:latin typeface="Calibri" pitchFamily="34" charset="0"/>
              </a:rPr>
              <a:t>тематическую классификацию материалов с последующей их маршрутизацией (переадресацией) на нужные адреса электронной почты или в онлайновые документарные системы.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85720" y="928670"/>
            <a:ext cx="84296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>
                <a:latin typeface="+mn-lt"/>
              </a:rPr>
              <a:t>	</a:t>
            </a:r>
            <a:r>
              <a:rPr lang="ru-RU" sz="2800" dirty="0" smtClean="0">
                <a:latin typeface="+mn-lt"/>
              </a:rPr>
              <a:t>У</a:t>
            </a:r>
            <a:r>
              <a:rPr lang="ru-RU" sz="2800" dirty="0" smtClean="0">
                <a:latin typeface="Calibri" pitchFamily="34" charset="0"/>
              </a:rPr>
              <a:t>же </a:t>
            </a:r>
            <a:r>
              <a:rPr lang="ru-RU" sz="2800" dirty="0">
                <a:latin typeface="Calibri" pitchFamily="34" charset="0"/>
              </a:rPr>
              <a:t>сейчас возможно </a:t>
            </a:r>
            <a:r>
              <a:rPr lang="ru-RU" sz="2800" b="1" i="1" dirty="0">
                <a:latin typeface="Calibri" pitchFamily="34" charset="0"/>
              </a:rPr>
              <a:t>автоматическое реферирование </a:t>
            </a:r>
            <a:r>
              <a:rPr lang="ru-RU" sz="2800" dirty="0">
                <a:latin typeface="Calibri" pitchFamily="34" charset="0"/>
              </a:rPr>
              <a:t>- составление более или менее информативных и связных рефератов заданного объема (</a:t>
            </a:r>
            <a:r>
              <a:rPr lang="ru-RU" sz="2800" b="1" u="sng" dirty="0">
                <a:latin typeface="Calibri" pitchFamily="34" charset="0"/>
              </a:rPr>
              <a:t>квазирефератов</a:t>
            </a:r>
            <a:r>
              <a:rPr lang="ru-RU" sz="2800" b="1" dirty="0">
                <a:latin typeface="Calibri" pitchFamily="34" charset="0"/>
              </a:rPr>
              <a:t>)</a:t>
            </a:r>
            <a:r>
              <a:rPr lang="ru-RU" sz="2800" dirty="0">
                <a:latin typeface="Calibri" pitchFamily="34" charset="0"/>
              </a:rPr>
              <a:t> - путем выбора информативных предложений из исходного текста, а также выделение достаточно представительного списка ключевых слов.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52388"/>
            <a:ext cx="9001125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642938" y="5857875"/>
            <a:ext cx="7715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Окно программы автоматического реферирования</a:t>
            </a:r>
            <a:r>
              <a:rPr lang="en-US" sz="2800" b="1">
                <a:latin typeface="Calibri" pitchFamily="34" charset="0"/>
              </a:rPr>
              <a:t> TextAnalyst</a:t>
            </a:r>
            <a:r>
              <a:rPr lang="ru-RU" sz="2800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714375" y="714375"/>
            <a:ext cx="8001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Calibri" pitchFamily="34" charset="0"/>
              </a:rPr>
              <a:t>	В качестве </a:t>
            </a:r>
            <a:r>
              <a:rPr lang="ru-RU" sz="2800" b="1" u="sng">
                <a:latin typeface="Calibri" pitchFamily="34" charset="0"/>
              </a:rPr>
              <a:t>ключевых слов</a:t>
            </a:r>
            <a:r>
              <a:rPr lang="ru-RU" sz="2800">
                <a:latin typeface="Calibri" pitchFamily="34" charset="0"/>
              </a:rPr>
              <a:t> система может выбирать слова, </a:t>
            </a:r>
            <a:r>
              <a:rPr lang="ru-RU" sz="2800" b="1">
                <a:latin typeface="Calibri" pitchFamily="34" charset="0"/>
              </a:rPr>
              <a:t>наиболее часто встречающиеся в тексте</a:t>
            </a:r>
            <a:r>
              <a:rPr lang="ru-RU" sz="2800">
                <a:latin typeface="Calibri" pitchFamily="34" charset="0"/>
              </a:rPr>
              <a:t> (и являющиеся при этом </a:t>
            </a:r>
            <a:r>
              <a:rPr lang="ru-RU" sz="2800" b="1">
                <a:latin typeface="Calibri" pitchFamily="34" charset="0"/>
              </a:rPr>
              <a:t>информативными</a:t>
            </a:r>
            <a:r>
              <a:rPr lang="ru-RU" sz="2800">
                <a:latin typeface="Calibri" pitchFamily="34" charset="0"/>
              </a:rPr>
              <a:t>, т.е. не предлоги, союзы и проч.), либо использовать для отбора какие-либо </a:t>
            </a:r>
            <a:r>
              <a:rPr lang="ru-RU" sz="2800" b="1">
                <a:latin typeface="Calibri" pitchFamily="34" charset="0"/>
              </a:rPr>
              <a:t>синтактико-семантические признаки</a:t>
            </a:r>
            <a:r>
              <a:rPr lang="ru-RU" sz="2800">
                <a:latin typeface="Calibri" pitchFamily="34" charset="0"/>
              </a:rPr>
              <a:t> (из фрагмента: </a:t>
            </a:r>
            <a:r>
              <a:rPr lang="ru-RU" sz="2800" i="1">
                <a:latin typeface="Calibri" pitchFamily="34" charset="0"/>
              </a:rPr>
              <a:t>"Определение. Интегралом ... называется ..."</a:t>
            </a:r>
            <a:r>
              <a:rPr lang="ru-RU" sz="2800">
                <a:latin typeface="Calibri" pitchFamily="34" charset="0"/>
              </a:rPr>
              <a:t> можно заключить, что </a:t>
            </a:r>
            <a:r>
              <a:rPr lang="ru-RU" sz="2800" i="1">
                <a:latin typeface="Calibri" pitchFamily="34" charset="0"/>
              </a:rPr>
              <a:t>интеграл</a:t>
            </a:r>
            <a:r>
              <a:rPr lang="ru-RU" sz="2800">
                <a:latin typeface="Calibri" pitchFamily="34" charset="0"/>
              </a:rPr>
              <a:t> - ключевое слово).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357188" y="357188"/>
            <a:ext cx="850106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libri" pitchFamily="34" charset="0"/>
              </a:rPr>
              <a:t>	При реферировании из текста отбираются предложения, в наибольшей степени характеризующие его содержание. Таковыми могут считаться, например, </a:t>
            </a:r>
            <a:r>
              <a:rPr lang="ru-RU" sz="2800" b="1" u="sng" dirty="0">
                <a:latin typeface="Calibri" pitchFamily="34" charset="0"/>
              </a:rPr>
              <a:t>предложения, содержащие ключевые </a:t>
            </a:r>
            <a:r>
              <a:rPr lang="ru-RU" sz="2800" b="1" u="sng" dirty="0" smtClean="0">
                <a:latin typeface="Calibri" pitchFamily="34" charset="0"/>
              </a:rPr>
              <a:t>слова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>
                <a:latin typeface="Calibri" pitchFamily="34" charset="0"/>
              </a:rPr>
              <a:t>либо </a:t>
            </a:r>
            <a:r>
              <a:rPr lang="ru-RU" sz="2800" b="1" u="sng" dirty="0">
                <a:latin typeface="Calibri" pitchFamily="34" charset="0"/>
              </a:rPr>
              <a:t>отобранные по некоторым особым признакам</a:t>
            </a:r>
            <a:r>
              <a:rPr lang="ru-RU" sz="2800" dirty="0">
                <a:latin typeface="Calibri" pitchFamily="34" charset="0"/>
              </a:rPr>
              <a:t>. </a:t>
            </a:r>
            <a:r>
              <a:rPr lang="ru-RU" sz="2800" b="1" dirty="0">
                <a:latin typeface="Calibri" pitchFamily="34" charset="0"/>
              </a:rPr>
              <a:t>Размер</a:t>
            </a:r>
            <a:r>
              <a:rPr lang="ru-RU" sz="2800" dirty="0">
                <a:latin typeface="Calibri" pitchFamily="34" charset="0"/>
              </a:rPr>
              <a:t> реферата (коэффициент сжатия) или </a:t>
            </a:r>
            <a:r>
              <a:rPr lang="ru-RU" sz="2800" b="1" dirty="0">
                <a:latin typeface="Calibri" pitchFamily="34" charset="0"/>
              </a:rPr>
              <a:t>количество ключевых слов</a:t>
            </a:r>
            <a:r>
              <a:rPr lang="ru-RU" sz="2800" dirty="0">
                <a:latin typeface="Calibri" pitchFamily="34" charset="0"/>
              </a:rPr>
              <a:t> задается пользователем. </a:t>
            </a:r>
            <a:endParaRPr lang="en-US" sz="2800" dirty="0">
              <a:latin typeface="Calibri" pitchFamily="34" charset="0"/>
            </a:endParaRPr>
          </a:p>
          <a:p>
            <a:pPr algn="just"/>
            <a:endParaRPr lang="en-US" sz="1200" dirty="0">
              <a:latin typeface="Calibri" pitchFamily="34" charset="0"/>
            </a:endParaRPr>
          </a:p>
          <a:p>
            <a:pPr algn="just"/>
            <a:r>
              <a:rPr lang="ru-RU" sz="2800" dirty="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5" y="428625"/>
            <a:ext cx="8358188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	</a:t>
            </a:r>
            <a:r>
              <a:rPr lang="ru-RU" sz="2800" dirty="0" smtClean="0">
                <a:latin typeface="Calibri" pitchFamily="34" charset="0"/>
              </a:rPr>
              <a:t>Квалифицированный </a:t>
            </a:r>
            <a:r>
              <a:rPr lang="ru-RU" sz="2800" dirty="0">
                <a:latin typeface="Calibri" pitchFamily="34" charset="0"/>
              </a:rPr>
              <a:t>переводчик понимает смысл текста и </a:t>
            </a:r>
            <a:r>
              <a:rPr lang="ru-RU" sz="2800" b="1" dirty="0">
                <a:latin typeface="Calibri" pitchFamily="34" charset="0"/>
              </a:rPr>
              <a:t>пересказывает</a:t>
            </a:r>
            <a:r>
              <a:rPr lang="ru-RU" sz="2800" dirty="0">
                <a:latin typeface="Calibri" pitchFamily="34" charset="0"/>
              </a:rPr>
              <a:t> его на другом языке словами и стилем, максимально близкими к оригиналу.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alibri" pitchFamily="34" charset="0"/>
              </a:rPr>
              <a:t>Для компьютера этот путь выливается в решение двух задач: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atin typeface="Calibri" pitchFamily="34" charset="0"/>
              </a:rPr>
              <a:t>перевод текста в некоторое внутреннее семантическое </a:t>
            </a:r>
            <a:r>
              <a:rPr lang="ru-RU" sz="2800" dirty="0" smtClean="0">
                <a:latin typeface="Calibri" pitchFamily="34" charset="0"/>
              </a:rPr>
              <a:t>представление;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>
              <a:latin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atin typeface="Calibri" pitchFamily="34" charset="0"/>
              </a:rPr>
              <a:t>генерация по этому представлению текста на другом языке.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14298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2. Понятие системы автоматизированного перевода. 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642938" y="357188"/>
            <a:ext cx="8143875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endParaRPr lang="ru-RU" sz="2400" dirty="0">
              <a:latin typeface="Calibri" pitchFamily="34" charset="0"/>
            </a:endParaRPr>
          </a:p>
          <a:p>
            <a:pPr algn="just">
              <a:defRPr/>
            </a:pPr>
            <a:r>
              <a:rPr lang="ru-RU" sz="2400" dirty="0">
                <a:latin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</a:rPr>
              <a:t>Более </a:t>
            </a:r>
            <a:r>
              <a:rPr lang="ru-RU" sz="2800" dirty="0">
                <a:latin typeface="Calibri" pitchFamily="34" charset="0"/>
              </a:rPr>
              <a:t>реалистичными являются попытки создать системы </a:t>
            </a:r>
            <a:r>
              <a:rPr lang="ru-RU" sz="2800" b="1" i="1" dirty="0">
                <a:latin typeface="Calibri" pitchFamily="34" charset="0"/>
              </a:rPr>
              <a:t>автоматизированного перевода</a:t>
            </a:r>
            <a:r>
              <a:rPr lang="ru-RU" sz="2800" dirty="0">
                <a:latin typeface="Calibri" pitchFamily="34" charset="0"/>
              </a:rPr>
              <a:t> - программы, которые </a:t>
            </a:r>
            <a:r>
              <a:rPr lang="ru-RU" sz="2800" u="sng" dirty="0">
                <a:latin typeface="Calibri" pitchFamily="34" charset="0"/>
              </a:rPr>
              <a:t>не берут на себя полностью весь перевод</a:t>
            </a:r>
            <a:r>
              <a:rPr lang="ru-RU" sz="2800" dirty="0">
                <a:latin typeface="Calibri" pitchFamily="34" charset="0"/>
              </a:rPr>
              <a:t>, а лишь </a:t>
            </a:r>
            <a:r>
              <a:rPr lang="ru-RU" sz="2800" u="sng" dirty="0">
                <a:latin typeface="Calibri" pitchFamily="34" charset="0"/>
              </a:rPr>
              <a:t>помогают</a:t>
            </a:r>
            <a:r>
              <a:rPr lang="ru-RU" sz="2800" dirty="0">
                <a:latin typeface="Calibri" pitchFamily="34" charset="0"/>
              </a:rPr>
              <a:t> человеку-переводчику справиться с некоторыми трудностями (</a:t>
            </a:r>
            <a:r>
              <a:rPr lang="ru-RU" sz="2800" b="1" dirty="0" err="1">
                <a:latin typeface="Calibri" pitchFamily="34" charset="0"/>
              </a:rPr>
              <a:t>Computer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Aided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Translation</a:t>
            </a:r>
            <a:r>
              <a:rPr lang="ru-RU" sz="2800" dirty="0">
                <a:latin typeface="Calibri" pitchFamily="34" charset="0"/>
              </a:rPr>
              <a:t>). </a:t>
            </a:r>
          </a:p>
          <a:p>
            <a:pPr algn="just">
              <a:defRPr/>
            </a:pPr>
            <a:r>
              <a:rPr lang="ru-RU" sz="2800" dirty="0" smtClean="0">
                <a:latin typeface="Calibri" pitchFamily="34" charset="0"/>
              </a:rPr>
              <a:t>	Одним </a:t>
            </a:r>
            <a:r>
              <a:rPr lang="ru-RU" sz="2800" dirty="0">
                <a:latin typeface="Calibri" pitchFamily="34" charset="0"/>
              </a:rPr>
              <a:t>из примеров таких систем является </a:t>
            </a:r>
            <a:r>
              <a:rPr lang="en-US" sz="2800" b="1" dirty="0" err="1" smtClean="0"/>
              <a:t>Trados</a:t>
            </a:r>
            <a:r>
              <a:rPr lang="ru-RU" sz="2800" dirty="0" smtClean="0">
                <a:latin typeface="Calibri" pitchFamily="34" charset="0"/>
              </a:rPr>
              <a:t>. Система </a:t>
            </a:r>
            <a:r>
              <a:rPr lang="ru-RU" sz="2800" dirty="0" err="1" smtClean="0">
                <a:latin typeface="Calibri" pitchFamily="34" charset="0"/>
              </a:rPr>
              <a:t>Trados</a:t>
            </a:r>
            <a:r>
              <a:rPr lang="ru-RU" sz="2800" dirty="0" smtClean="0">
                <a:latin typeface="Calibri" pitchFamily="34" charset="0"/>
              </a:rPr>
              <a:t> состоит из модулей, предназначенных для перевода текстов различного формата: документов </a:t>
            </a:r>
            <a:r>
              <a:rPr lang="ru-RU" sz="2800" dirty="0" err="1" smtClean="0">
                <a:latin typeface="Calibri" pitchFamily="34" charset="0"/>
              </a:rPr>
              <a:t>Microsoft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Word</a:t>
            </a:r>
            <a:r>
              <a:rPr lang="ru-RU" sz="2800" dirty="0" smtClean="0">
                <a:latin typeface="Calibri" pitchFamily="34" charset="0"/>
              </a:rPr>
              <a:t>, презентаций </a:t>
            </a:r>
            <a:r>
              <a:rPr lang="ru-RU" sz="2800" dirty="0" err="1" smtClean="0">
                <a:latin typeface="Calibri" pitchFamily="34" charset="0"/>
              </a:rPr>
              <a:t>PowerPoint</a:t>
            </a:r>
            <a:r>
              <a:rPr lang="ru-RU" sz="2800" dirty="0" smtClean="0">
                <a:latin typeface="Calibri" pitchFamily="34" charset="0"/>
              </a:rPr>
              <a:t>, текстов в формате HTML и других метаданных, документов </a:t>
            </a:r>
            <a:r>
              <a:rPr lang="ru-RU" sz="2800" dirty="0" err="1" smtClean="0">
                <a:latin typeface="Calibri" pitchFamily="34" charset="0"/>
              </a:rPr>
              <a:t>Frame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Maker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smtClean="0">
                <a:latin typeface="Calibri" pitchFamily="34" charset="0"/>
              </a:rPr>
              <a:t> </a:t>
            </a:r>
            <a:r>
              <a:rPr lang="ru-RU" sz="2800" dirty="0" err="1" smtClean="0">
                <a:latin typeface="Calibri" pitchFamily="34" charset="0"/>
              </a:rPr>
              <a:t>Inter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Leaf</a:t>
            </a:r>
            <a:r>
              <a:rPr lang="ru-RU" sz="2800" dirty="0" smtClean="0">
                <a:latin typeface="Calibri" pitchFamily="34" charset="0"/>
              </a:rPr>
              <a:t> и др. </a:t>
            </a:r>
            <a:endParaRPr lang="ru-RU" sz="2800" dirty="0">
              <a:latin typeface="Calibri" pitchFamily="34" charset="0"/>
            </a:endParaRPr>
          </a:p>
          <a:p>
            <a:pPr algn="just">
              <a:defRPr/>
            </a:pPr>
            <a:endParaRPr lang="ru-RU" dirty="0">
              <a:latin typeface="Calibri" pitchFamily="34" charset="0"/>
            </a:endParaRPr>
          </a:p>
          <a:p>
            <a:pPr algn="just">
              <a:defRPr/>
            </a:pPr>
            <a:endParaRPr lang="ru-RU" dirty="0">
              <a:latin typeface="Calibri" pitchFamily="34" charset="0"/>
            </a:endParaRPr>
          </a:p>
          <a:p>
            <a:pPr algn="just">
              <a:defRPr/>
            </a:pPr>
            <a:endParaRPr lang="ru-RU" dirty="0">
              <a:latin typeface="Calibri" pitchFamily="34" charset="0"/>
            </a:endParaRPr>
          </a:p>
          <a:p>
            <a:pPr algn="just">
              <a:defRPr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78645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Окно программы </a:t>
            </a:r>
            <a:r>
              <a:rPr lang="en-US" sz="2800" b="1" dirty="0" err="1" smtClean="0"/>
              <a:t>Trados</a:t>
            </a:r>
            <a:endParaRPr lang="ru-RU" sz="2800" dirty="0"/>
          </a:p>
        </p:txBody>
      </p:sp>
      <p:pic>
        <p:nvPicPr>
          <p:cNvPr id="59396" name="Picture 4" descr="Рабочая среда Tra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10978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4232C1B-345F-43EB-8070-18C1E474046E}"/>
</file>

<file path=customXml/itemProps2.xml><?xml version="1.0" encoding="utf-8"?>
<ds:datastoreItem xmlns:ds="http://schemas.openxmlformats.org/officeDocument/2006/customXml" ds:itemID="{A700A95F-9262-4DD7-AFA2-81CB2F29E192}"/>
</file>

<file path=customXml/itemProps3.xml><?xml version="1.0" encoding="utf-8"?>
<ds:datastoreItem xmlns:ds="http://schemas.openxmlformats.org/officeDocument/2006/customXml" ds:itemID="{7904265E-EFC4-4D82-A535-D268D85A8691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461</TotalTime>
  <Words>622</Words>
  <PresentationFormat>Экран (4:3)</PresentationFormat>
  <Paragraphs>189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Артём</cp:lastModifiedBy>
  <cp:revision>82</cp:revision>
  <dcterms:modified xsi:type="dcterms:W3CDTF">2015-11-01T17:33:03Z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